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handoutMasterIdLst>
    <p:handoutMasterId r:id="rId24"/>
  </p:handoutMasterIdLst>
  <p:sldIdLst>
    <p:sldId id="788" r:id="rId3"/>
    <p:sldId id="589" r:id="rId4"/>
    <p:sldId id="775" r:id="rId5"/>
    <p:sldId id="781" r:id="rId6"/>
    <p:sldId id="747" r:id="rId7"/>
    <p:sldId id="777" r:id="rId8"/>
    <p:sldId id="741" r:id="rId9"/>
    <p:sldId id="792" r:id="rId10"/>
    <p:sldId id="783" r:id="rId11"/>
    <p:sldId id="739" r:id="rId12"/>
    <p:sldId id="784" r:id="rId13"/>
    <p:sldId id="754" r:id="rId14"/>
    <p:sldId id="793" r:id="rId15"/>
    <p:sldId id="794" r:id="rId16"/>
    <p:sldId id="762" r:id="rId17"/>
    <p:sldId id="751" r:id="rId18"/>
    <p:sldId id="738" r:id="rId19"/>
    <p:sldId id="761" r:id="rId20"/>
    <p:sldId id="795" r:id="rId21"/>
    <p:sldId id="779" r:id="rId2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9631"/>
    <a:srgbClr val="333100"/>
    <a:srgbClr val="DE2352"/>
    <a:srgbClr val="9B193B"/>
    <a:srgbClr val="480D1B"/>
    <a:srgbClr val="003400"/>
    <a:srgbClr val="050002"/>
    <a:srgbClr val="0D2409"/>
    <a:srgbClr val="0A1F1A"/>
    <a:srgbClr val="8283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16" autoAdjust="0"/>
    <p:restoredTop sz="96327"/>
  </p:normalViewPr>
  <p:slideViewPr>
    <p:cSldViewPr snapToGrid="0">
      <p:cViewPr varScale="1">
        <p:scale>
          <a:sx n="109" d="100"/>
          <a:sy n="109" d="100"/>
        </p:scale>
        <p:origin x="488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358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売上</c:v>
                </c:pt>
              </c:strCache>
            </c:strRef>
          </c:tx>
          <c:explosion val="5"/>
          <c:dPt>
            <c:idx val="0"/>
            <c:bubble3D val="0"/>
            <c:explosion val="0"/>
            <c:spPr>
              <a:gradFill rotWithShape="1">
                <a:gsLst>
                  <a:gs pos="32000">
                    <a:srgbClr val="00B050"/>
                  </a:gs>
                  <a:gs pos="82000">
                    <a:srgbClr val="92D050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B68-D54A-B186-6180FEC154A8}"/>
              </c:ext>
            </c:extLst>
          </c:dPt>
          <c:dPt>
            <c:idx val="1"/>
            <c:bubble3D val="0"/>
            <c:explosion val="0"/>
            <c:spPr>
              <a:gradFill rotWithShape="1">
                <a:gsLst>
                  <a:gs pos="32000">
                    <a:schemeClr val="bg1">
                      <a:lumMod val="85000"/>
                    </a:schemeClr>
                  </a:gs>
                  <a:gs pos="88000">
                    <a:schemeClr val="bg1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B68-D54A-B186-6180FEC154A8}"/>
              </c:ext>
            </c:extLst>
          </c:dPt>
          <c:cat>
            <c:strRef>
              <c:f>Sheet1!$A$2:$A$3</c:f>
              <c:strCache>
                <c:ptCount val="2"/>
                <c:pt idx="0">
                  <c:v>第1四半期</c:v>
                </c:pt>
                <c:pt idx="1">
                  <c:v>第2四半期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69.150000000000006</c:v>
                </c:pt>
                <c:pt idx="1">
                  <c:v>21.34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B68-D54A-B186-6180FEC154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売上</c:v>
                </c:pt>
              </c:strCache>
            </c:strRef>
          </c:tx>
          <c:explosion val="5"/>
          <c:dPt>
            <c:idx val="0"/>
            <c:bubble3D val="0"/>
            <c:explosion val="0"/>
            <c:spPr>
              <a:gradFill rotWithShape="1">
                <a:gsLst>
                  <a:gs pos="32000">
                    <a:schemeClr val="accent4"/>
                  </a:gs>
                  <a:gs pos="88000">
                    <a:srgbClr val="FFFF00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EE4-D644-B32E-06DED33A15BC}"/>
              </c:ext>
            </c:extLst>
          </c:dPt>
          <c:dPt>
            <c:idx val="1"/>
            <c:bubble3D val="0"/>
            <c:explosion val="0"/>
            <c:spPr>
              <a:gradFill rotWithShape="1">
                <a:gsLst>
                  <a:gs pos="32000">
                    <a:schemeClr val="bg1">
                      <a:lumMod val="85000"/>
                    </a:schemeClr>
                  </a:gs>
                  <a:gs pos="88000">
                    <a:schemeClr val="bg1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EE4-D644-B32E-06DED33A15BC}"/>
              </c:ext>
            </c:extLst>
          </c:dPt>
          <c:cat>
            <c:strRef>
              <c:f>Sheet1!$A$2:$A$3</c:f>
              <c:strCache>
                <c:ptCount val="2"/>
                <c:pt idx="0">
                  <c:v>第1四半期</c:v>
                </c:pt>
                <c:pt idx="1">
                  <c:v>第2四半期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86.51</c:v>
                </c:pt>
                <c:pt idx="1">
                  <c:v>13.49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EE4-D644-B32E-06DED33A15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売上</c:v>
                </c:pt>
              </c:strCache>
            </c:strRef>
          </c:tx>
          <c:explosion val="5"/>
          <c:dPt>
            <c:idx val="0"/>
            <c:bubble3D val="0"/>
            <c:explosion val="0"/>
            <c:spPr>
              <a:gradFill rotWithShape="1">
                <a:gsLst>
                  <a:gs pos="32000">
                    <a:srgbClr val="DE2352"/>
                  </a:gs>
                  <a:gs pos="88000">
                    <a:srgbClr val="9B193B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1C8-A74B-963E-1A3F55B6E7EF}"/>
              </c:ext>
            </c:extLst>
          </c:dPt>
          <c:dPt>
            <c:idx val="1"/>
            <c:bubble3D val="0"/>
            <c:explosion val="0"/>
            <c:spPr>
              <a:gradFill rotWithShape="1">
                <a:gsLst>
                  <a:gs pos="32000">
                    <a:schemeClr val="bg1">
                      <a:lumMod val="85000"/>
                    </a:schemeClr>
                  </a:gs>
                  <a:gs pos="88000">
                    <a:schemeClr val="bg1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1C8-A74B-963E-1A3F55B6E7EF}"/>
              </c:ext>
            </c:extLst>
          </c:dPt>
          <c:cat>
            <c:strRef>
              <c:f>Sheet1!$A$2:$A$3</c:f>
              <c:strCache>
                <c:ptCount val="2"/>
                <c:pt idx="0">
                  <c:v>第1四半期</c:v>
                </c:pt>
                <c:pt idx="1">
                  <c:v>第2四半期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 formatCode="0.00">
                  <c:v>78.66</c:v>
                </c:pt>
                <c:pt idx="1">
                  <c:v>21.34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1C8-A74B-963E-1A3F55B6E7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6BFEC46-E3A8-5395-6093-C777D5A617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ACDAC1-4C82-E6A9-78B8-655BE7E436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5F7ED-145C-F245-8B91-376FE95DD19A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2BE9E7-FD96-386D-CB44-8C92D7DEE0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E8504D-5692-48BA-644F-6EC036CC58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90437-84F8-4D4C-8348-9654E38796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1893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28136C-7713-4854-91D0-643751F89FB2}" type="datetimeFigureOut">
              <a:rPr lang="nb-NO" smtClean="0"/>
              <a:t>15.05.2025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09AB0B-DD03-4017-8B87-C726D9316C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2362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"Hello everyone, and welcome!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I’m absolutely excited to share with you today the remarkable innovations that are revolutionizing the way we interact with the crypto world.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PNGVN stands at the forefront of this transformation, with a groundbreaking approach that is truly unmatched—many of our developments are the first of their kind globally.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Our systems are meticulously designed not just for sustainable long-term growth and stability but also for significant short-term financial gains.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Over the next few minutes, we will delve into how PNGVN is reshaping the crypto landscape and why incorporating PNGVN into your crypto portfolio isn't just a smart choice—it's essential for navigating the future of this dynamic market.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So, Let’s embark on this exciting journey together!" </a:t>
            </a:r>
          </a:p>
          <a:p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AD8D0-FE6D-4B68-A190-7CDB5F5E0829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659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FF2D5-9C47-D7EA-5001-CAD575B36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03FBC07F-8EE0-58CF-35BF-4D52DD5CCA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1C247B42-2665-71E0-CAA9-6610B8FCF0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"The driving force behind our capital is the PNGVN Community—where every member plays a vital role in our collective success.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Our groundbreaking brand-building NFTs are not just functional; they are the first of their kind to cultivate a vibrant ecosystem.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An astonishing 95% of our turnover is reinvested directly into the hands of those who buy and hold our NFTs, a model never seen before that significantly enhances their value.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Unlike other NFT projects that rely on speculation, PNGVN’s success is grounded in a thriving community that champions loyalty and sustainability.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We provide a revolutionary product that empowers you to enter, earn, and grow your assets in the dynamic crypto space.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This is the essence of collaborative growth!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Our community-focused approach guarantees that the fruits of our success are shared among all members and holders of the PNGVN token.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Join us in this transformative movement and experience the power of true partnership in the world of NFTs!"</a:t>
            </a:r>
          </a:p>
          <a:p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26184CE-625D-CDE9-EF81-91C8110D59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2F5A2-ACCF-4BF6-86AF-D30AD558998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072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9BDAE-5886-0A7A-32E2-7858AB593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15FD6DE5-B18A-F5CB-03F1-52524ED0B6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B5219004-49F2-519B-8E7B-FB44F2336F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"We offer a range of attractive NFT’s to meet different levels and goals.</a:t>
            </a:r>
          </a:p>
          <a:p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Each bundle provides a unique mix of PNGVN (our listed token) and PNGVN2 tokens, giving you real value from day 1, and offering diverse pathways to participation. </a:t>
            </a:r>
          </a:p>
          <a:p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Our NFT product prices range from $200 to $3,900, making them globally accessible and affordable."</a:t>
            </a: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9E348CF-05AB-4810-488D-AEF3EA2348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2F5A2-ACCF-4BF6-86AF-D30AD558998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387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C8E25-6453-6785-A775-1B23FB72D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B47BF3BC-2D8B-B347-460B-033FD7A6BF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AD687CB3-9CB8-A1F5-54CB-EA0C7F0210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"For those eager to amplify their returns, we present the most exhilarating binary plan in the market!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This dynamic opportunity allows you to earn additional income through referrals and team performance, igniting a powerful incentive to expand your network and your wealth!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Our binary plan is truly unparalleled, featuring an impressive 5% on personal sales, four levels of percentage earnings on our binary matching bonus, and a generous 10% on the pay leg—all paid out weekly, without exception!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We proudly offer a staggering 50% payout on our binary plan with no caps, constraints, or complicated qualifications. </a:t>
            </a: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 </a:t>
            </a: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Our rank requirements are straightforward and easy to navigate. As a ranked leader, you will have access to a massive 4% share of our total sales volume monthly, adding even more potential to your earnings.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Why do we offer such a massive payout compared to any other company in this space?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Because we believe that our success as a company is intrinsically linked to heavily rewarding our community for their efforts, ensuring they reap fantastic returns and great benefits.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Join our PNGVN community and connect with numerous successful six-figure earners who have already transformed their lives!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With a flawless record of 100% weekly payouts since our launch in March 2023, that’s over two years of consistent reward payouts and counting!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This is why our binary plan stands out as the most rewarding in the entire market, unlocking unlimited earning potential for everyone involved.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So, Get ready to embark on an extraordinary journey towards proven financial success with PNGVN!"</a:t>
            </a:r>
          </a:p>
          <a:p>
            <a:br>
              <a:rPr lang="en-GB" dirty="0"/>
            </a:b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E46BFD-A75C-7EDD-B4D9-5C7151A99F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2F5A2-ACCF-4BF6-86AF-D30AD558998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29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6FC12-6DAB-6433-9BBE-54D480C0E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88C59989-018F-8887-1F6D-2338D85036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E46D605C-30F8-0A21-F307-51EFB93F78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"The heart of our business model pulses with sustainability and long-term wealth creation, which is why we don’t just offer exceptional financial rewards for our community members.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We’re also unveiling an extraordinary opportunity for you to supercharge your crypto portfolio alongside us!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Imagine this: every time you invite someone to join our thriving community, you don’t just earn cash rewards—you also amplify your PNGVN token holdings!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This means that while you’re reaping immediate financial benefits, you’re simultaneously increasing your stake in the success of our ecosystem.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With greater PNGVN token holdings, you unlock an enhanced share of our dividend payouts and a larger slice of the index profit share.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As the market flourishes, so do you!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It’s a win-win situation—you earn, you grow, and you secure your future with the predictions of a booming crypto landscape.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Join us and transform your financial future, where your contributions lead directly to your prosperity.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Don’t miss out on this chance to elevate both your rewards and your crypto assets— and let’s thrive together!"</a:t>
            </a:r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7407C4C-F96A-F6DB-C3AC-8DEB1937D7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2F5A2-ACCF-4BF6-86AF-D30AD558998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3763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5BCC7-E412-F933-4FAE-347D37C00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108DBF6B-29A0-8A33-D7C3-2314530486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0274C429-6DA8-D939-3F40-B0AF2C8141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It’ s never been easier to build your crypto assets than with building and holding PNGVN tokens</a:t>
            </a:r>
          </a:p>
          <a:p>
            <a:endParaRPr lang="en-GB" dirty="0"/>
          </a:p>
          <a:p>
            <a:r>
              <a:rPr lang="en-GB" dirty="0"/>
              <a:t>Three steps to thrive with the PNGVN ecosystem:</a:t>
            </a:r>
          </a:p>
          <a:p>
            <a:endParaRPr lang="en-GB" dirty="0"/>
          </a:p>
          <a:p>
            <a:r>
              <a:rPr lang="en-GB" dirty="0"/>
              <a:t>Read 1 to 3 above.</a:t>
            </a:r>
          </a:p>
          <a:p>
            <a:endParaRPr lang="en-GB" dirty="0"/>
          </a:p>
          <a:p>
            <a:r>
              <a:rPr lang="en-GB" dirty="0"/>
              <a:t>As well as all the other benefits shared in this presentation.</a:t>
            </a:r>
            <a:br>
              <a:rPr lang="en-GB" dirty="0"/>
            </a:b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5314CE-356F-67F8-8172-3F70B084DD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2F5A2-ACCF-4BF6-86AF-D30AD558998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5817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”Remember, In today’s fast-paced world, NFTs, Web 3, cryptocurrency, digital assets, index funds, artificial intelligence, and real-world assets are not merely buzzwords—they represent the very fabric of our evolving landscape.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As we navigate this digital revolution, it’s essential to evolve alongside it, and PNGVN is here to guide you through these transformations.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We stand at the forefront of this digital evolution, leading the charge with our unwavering core values of transparency, security, and freedom.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These principles are embedded in every facet of our operations, driving our commitment to empowering our community and fostering trust in every interaction.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At PNGVN, we don’t just adapt to change; we embrace it, ensuring that you are equipped to thrive in this dynamic environment.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And now it’s your chance to join us as we journey into the future, where innovation meets integrity, and let’s unlock the full potential of the digital age together."</a:t>
            </a:r>
          </a:p>
          <a:p>
            <a:br>
              <a:rPr lang="en-GB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F778B-9559-2645-B656-C86D882B2A3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50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15B20-770F-060A-A8F6-68BED666E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5A113C9F-45DB-94D6-F5E5-FDC36244FE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B81209E4-5103-270D-0BF1-84DB5B4CA1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"PNGVN delivers unparalleled transparency in asset management—this is what we call the Perfect Strategy!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We invest a powerful 25% of all revenue back into the PNGVN index, while 20% of all revenue is directly shared with our token holders through our innovative quarterly dividend payout strategy.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This dual approach is meticulously crafted to ensure future value and sustainable growth for our token holders!"</a:t>
            </a:r>
          </a:p>
          <a:p>
            <a:br>
              <a:rPr lang="en-GB" dirty="0"/>
            </a:b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31CDFAF-AA66-7DAF-5F66-EE406C92E6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2F5A2-ACCF-4BF6-86AF-D30AD558998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864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495AC-AF98-A548-DA58-FCB14C18F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A11F659A-03FE-C512-6100-29BCC325BD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259CF28D-1AC4-D8EF-88E9-321960A123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"Experience the unparalleled security of BAM—our cutting-edge Blockchain Assets Management system that rewards token holders with a remarkable annual 10% profit share!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Our advanced platform meticulously tracks,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Inter"/>
              </a:rPr>
              <a:t>analyzes</a:t>
            </a:r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, and optimizes every investment for maximum returns.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At BAM, we're not just managing blockchain investments; we're pioneering them by creating innovative indexes across both decentralized and centralized platforms!"</a:t>
            </a:r>
          </a:p>
          <a:p>
            <a:br>
              <a:rPr lang="en-GB" dirty="0"/>
            </a:b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576D432-9D7F-D4D8-C09A-5D97B9B118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2F5A2-ACCF-4BF6-86AF-D30AD558998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6949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24CE9-A32C-24BE-D27E-615AACEF6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57772AEE-D8C9-32FF-CFD0-A8857970AD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08F76DA6-E961-CE8A-B554-B9F0D50F31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"Unlock your freedom with the PNGVN app—your essential tool for managing tokens and claiming dividends! </a:t>
            </a:r>
          </a:p>
          <a:p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Ensure your PNGVN tokens are securely deposited in the app depository to consistently enjoy quarterly dividends and reap the rewards for the long term!"</a:t>
            </a: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1BC7A46-69A5-18ED-E3A5-1D475940D7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2F5A2-ACCF-4BF6-86AF-D30AD558998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1818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B9C04-FEA2-4C5F-D34A-9BA734479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958740-4902-1800-47C3-DB9F139500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BC394B-1834-26E1-7202-EBA0650BFD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1" i="0" dirty="0">
                <a:solidFill>
                  <a:srgbClr val="000000"/>
                </a:solidFill>
                <a:effectLst/>
                <a:latin typeface="Inter"/>
              </a:rPr>
              <a:t>IN SUMMARY:</a:t>
            </a:r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 "At PNGVN, we are not just symbols;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we offer you a complete ecosystem designed for your success!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When you join us, you not only receive a fantastic brand-building NFT but also become part of an ever-expanding PNGVN community that thrives on growth and collaboration.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You’ll be rewarded for your support with gifted PNGVN tokens that yield quarterly dividends, and as a proud holder, you’ll enjoy an annual 10% profit share from our thriving PNGVN index investments.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We unite the essential elements of the crypto space, community building, and financial growth into a seamless ecosystem that empowers you to earn and engage like never before.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Join PNGVN today and elevate your journey in the world of crypto—where opportunity meets collaboration and huge rewards await you at every turn!"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D74C2-8739-6426-6010-8DAA05678A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F778B-9559-2645-B656-C86D882B2A3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62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"The cryptocurrency market is notorious for its volatility, but within that very turbulence lies a treasure trove of incredible opportunities.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The secret to unlocking this potential is diversification, and that’s exactly what PNGVN delivers—a seamless way to build your long-term crypto portfolio with just ONE single token!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Did you realize that almost 70% of traditional financial markets are structured as funds, offering both diversification and stability?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Yet, the crypto space has been lacking this foundational support—until now! 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PNGVN is poised to change the game, paving the way for a more stabilized and diversified approach to crypto investment that delivers financial gains every step of the way.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Embrace the future of finance with PNGVN and seize the opportunity to elevate your portfolio to new heights!"</a:t>
            </a:r>
          </a:p>
          <a:p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2F5A2-ACCF-4BF6-86AF-D30AD558998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383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BC3A4-DA93-FE33-C1A0-2BE3F075A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9E90AB-E28A-2C7B-54BF-A6C8B21B42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5F6065-38A7-16A6-18D3-14206C0076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"Thank you for your time! </a:t>
            </a:r>
          </a:p>
          <a:p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Together, let’s pioneer the digital evolution and transform the future. </a:t>
            </a:r>
          </a:p>
          <a:p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Don’t wait—take the first step now by accepting your personal invitation! </a:t>
            </a:r>
          </a:p>
          <a:p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We eagerly await the opportunity to welcome you into the thriving PNGVN community, where excitement and opportunity await. </a:t>
            </a:r>
          </a:p>
          <a:p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Join us today and be part of something extraordinary!"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A907F-FBE1-AB0C-38EA-53F21B4DEF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AD8D0-FE6D-4B68-A190-7CDB5F5E0829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100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9E0D8-1CD7-2609-A5ED-47C20AD2A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01F6A1A3-AA81-1004-B3C3-595D538A90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A19CC12E-8B2F-AFC7-FDB6-EC00EEBD0A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"PNGVN is not just a token; it's your ultimate portfolio builder in the dynamic crypto landscape, encompassing three high-growth categories across an impressive 80 companies—all within a single token: the PNGVN token!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Structured and managed like an index fund, PNGVN offers unparalleled diversification across the booming sectors of NFTs, cryptocurrencies, and AI.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We have meticulously selected 80 of the top companies in these fields, granting you exposure to a vast array of cutting-edge technologies.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Our PNGVN index is equally weighted to mitigate risk and is actively managed by our seasoned experts.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With a focus on a larger market capitalization and an anticipated growth of 600% over the next 3-5 years, PNGVN presents a robust long-term investment solution.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Now, with just one simple token, you have the power to build a diverse portfolio across 80 innovative companies—no hassle, no complications, just straightforward growth. Invest in a better future with PNGVN!"</a:t>
            </a:r>
          </a:p>
          <a:p>
            <a:br>
              <a:rPr lang="en-GB" dirty="0"/>
            </a:b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C7A8428-259F-BA19-1399-2B32EFDD58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2F5A2-ACCF-4BF6-86AF-D30AD558998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969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C0AD8-8FE9-8BE0-4B8C-0B10AC4F9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65B863-EDAF-037D-511D-F11D3DF7D8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9AD4E3-B05D-E173-A3B7-F146D7D262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PNGVN token is a listed and fully security audited token</a:t>
            </a:r>
          </a:p>
          <a:p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We currently have over 170 Million tokens in circulation and a total supply of just over 199 million tokens and we are listed on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Inter"/>
              </a:rPr>
              <a:t>CoinStore</a:t>
            </a:r>
            <a:endParaRPr lang="en-GB" b="0" i="1" dirty="0">
              <a:solidFill>
                <a:srgbClr val="000000"/>
              </a:solidFill>
              <a:effectLst/>
              <a:latin typeface="Inter"/>
            </a:endParaRPr>
          </a:p>
          <a:p>
            <a:endParaRPr lang="en-GB" b="0" i="1" dirty="0">
              <a:solidFill>
                <a:srgbClr val="000000"/>
              </a:solidFill>
              <a:effectLst/>
              <a:latin typeface="Inter"/>
            </a:endParaRPr>
          </a:p>
          <a:p>
            <a:endParaRPr lang="en-GB" b="0" i="1" dirty="0">
              <a:solidFill>
                <a:srgbClr val="000000"/>
              </a:solidFill>
              <a:effectLst/>
              <a:latin typeface="Inter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45A8F-E208-F457-B777-2F3B505420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266F1-336D-49C1-A4BA-26701DAD671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725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"The PNGVN token is a continuing success story, and the numbers speak for themselves! Since our launch in March 2023, we’ve seen consistent growth, boasting nearly 7,000 users and a remarkable turnover of over $7.2 million as of January 1st, 2025.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These impressive results highlight the strength and potential of the PNGVN ecosystem, setting the stage for incredible momentum ahead.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Now is the time to join us—be a vital part of the next phase of growth in the PNGVN community!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Don’t miss out on this opportunity to secure your place in our exciting journey towards unprecedented success.  And Get involved today!"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266F1-336D-49C1-A4BA-26701DAD671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082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38BAA-479B-7FCD-4F3A-729C24955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3573DD-3AB3-720C-1C3C-6C5FEB26CE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77690D-810F-EB32-7DA7-C066BF20F6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"And we’re just getting started!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We are thrilled to unveil PNGVN2, your next opportunity to capitalize on our success.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Currently live on the Blockchain, PNGVN 2's upcoming listing promises even greater avenues for growth, especially for early members who engage in staking.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With our staking incentives, members can earn additional tokens at no extra cost while enjoying lucrative dividend payouts once PNGVN2 is listed.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This is your chance to elevate your investment strategy—join us and seize the extraordinary potential of PNGVN2 today!"</a:t>
            </a:r>
          </a:p>
          <a:p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5F8F8-26C6-6471-12CB-B6003FE521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266F1-336D-49C1-A4BA-26701DAD671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565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"Our success is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Inter"/>
              </a:rPr>
              <a:t>fueled</a:t>
            </a:r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 by our groundbreaking triple-effect compounding model, which sets us apart from any other pre or existing fund in the market. </a:t>
            </a:r>
          </a:p>
          <a:p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This innovative approach doesn’t just make our fund unique; it ensures its security and resilience for the long haul. </a:t>
            </a:r>
          </a:p>
          <a:p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With robust monthly capital injections, enticing quarterly dividend payouts, and an astounding projected market growth of 600% within the next 3-5 years, we're not merely talking about passive growth—we're actively forging pathways to wealth through a dynamic, compounding strategy that is truly the first of its kind on the Blockchain.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You can monitor the PNGVN index in real-time on our cutting-edge Blockchain Asset Management platform, offering transparency like never before. We are pioneers in this arena, being the first company in the world to implement such a forward-thinking system on the blockchain.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Join us and be part of a financial revolution—where innovation meets opportunity!"</a:t>
            </a:r>
          </a:p>
          <a:p>
            <a:br>
              <a:rPr lang="en-GB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266F1-336D-49C1-A4BA-26701DAD671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718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D32D7-C334-4DA2-EEAA-16A18250F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2DDE646B-BD18-524A-632A-DDC2AEC8CA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EF6CDAA5-8C14-6B77-2F54-B95A62701D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"A cornerstone of our model is the fixed supply of PNGVN tokens. This limited availability is a powerful driver of the token's inherent value, effectively shielding it against inflation and ensuring that your investment maintains its worth amidst a rapidly rising market.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In addition, we are injecting fresh capital at a remarkable 25% of PNGVN's turnover, combined with a substantial further 20% of PNGVN community turnover allocated as dividends to our token holders.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This triple effect creates a robust and sustainable long-term strategy, one that is not only effective but can be consistently replicated as our vibrant community continues to expand. </a:t>
            </a:r>
          </a:p>
          <a:p>
            <a:pPr algn="l"/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Choose PNGVN and experience a dynamic investment model that promises not only security but also the potential for remarkable growth in an ever-evolving marketplace."</a:t>
            </a:r>
          </a:p>
          <a:p>
            <a:br>
              <a:rPr lang="en-GB" dirty="0"/>
            </a:b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B26ACD5-DE2D-2948-F5F5-C26594F21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2F5A2-ACCF-4BF6-86AF-D30AD558998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244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E5115-C5C0-716E-5069-9F39AC6FA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D6B8F7EF-9F83-8B7E-AC4E-6AC5846947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B6D66155-32F2-1C36-D01E-D23D97BF35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"The power of the triple effect is even more evident when considering that these projections are based on just 10,000 monthly members. </a:t>
            </a:r>
          </a:p>
          <a:p>
            <a:endParaRPr lang="en-GB" b="0" i="0" dirty="0">
              <a:solidFill>
                <a:srgbClr val="000000"/>
              </a:solidFill>
              <a:effectLst/>
              <a:latin typeface="Inter"/>
            </a:endParaRP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Inter"/>
              </a:rPr>
              <a:t>Imagine the potential for exponential growth as our community expands even further because it’s all in the numbers and the numbers are in our favour."</a:t>
            </a: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3D7ECCA-3E28-3FE4-D1E9-58F5859A7A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2F5A2-ACCF-4BF6-86AF-D30AD558998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797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A472D2-5B21-26F3-B245-57EA36C12E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2577B30-A0E9-D55A-ABFB-63D279B328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4CB8113-0392-1A4D-31CD-2BC52B27A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0073-41F0-4B3D-BC45-86DC05A3B605}" type="datetimeFigureOut">
              <a:rPr lang="nb-NO" smtClean="0"/>
              <a:t>15.05.2025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3188934-73D0-25D4-312C-8CD64452F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129D753-CA53-A4FD-137D-23A96BDF7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3AC2-0D3A-4EE2-B581-E0B453483D89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9150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B2AA6ED-DE2B-0088-E325-D61C486FF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9E6661C-33D1-4911-857D-28F9D9929A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8D0F6F2-769C-870B-D566-BD9C93867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0073-41F0-4B3D-BC45-86DC05A3B605}" type="datetimeFigureOut">
              <a:rPr lang="nb-NO" smtClean="0"/>
              <a:t>15.05.2025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438C438-6A4A-4343-A399-902893B10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AD52B43-E191-ADE3-8544-43F1BB1EF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3AC2-0D3A-4EE2-B581-E0B453483D89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61613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8F0F54F6-8232-B3AF-3CA2-89B4231DB4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0852D54-5101-84E2-5499-7359700038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5AB7A99-1292-2C66-E53D-D27CA5A9F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0073-41F0-4B3D-BC45-86DC05A3B605}" type="datetimeFigureOut">
              <a:rPr lang="nb-NO" smtClean="0"/>
              <a:t>15.05.2025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DD309F5-666D-B92E-B547-7C831FB36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AE1CC1E-319A-C13E-C5E4-DDC1AEEC8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3AC2-0D3A-4EE2-B581-E0B453483D89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08402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5">
            <a:extLst>
              <a:ext uri="{FF2B5EF4-FFF2-40B4-BE49-F238E27FC236}">
                <a16:creationId xmlns:a16="http://schemas.microsoft.com/office/drawing/2014/main" id="{ADEA6664-954E-7C57-B74F-BB93987C2A35}"/>
              </a:ext>
            </a:extLst>
          </p:cNvPr>
          <p:cNvSpPr/>
          <p:nvPr userDrawn="1"/>
        </p:nvSpPr>
        <p:spPr>
          <a:xfrm>
            <a:off x="0" y="6492875"/>
            <a:ext cx="12191999" cy="365125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rgbClr val="E4EEF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2BE3B6-A8F8-DACC-EF28-97B92CD146FE}"/>
              </a:ext>
            </a:extLst>
          </p:cNvPr>
          <p:cNvSpPr txBox="1"/>
          <p:nvPr userDrawn="1"/>
        </p:nvSpPr>
        <p:spPr>
          <a:xfrm>
            <a:off x="-1" y="6556187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0" b="0" i="0" dirty="0">
                <a:solidFill>
                  <a:srgbClr val="E8E8E8"/>
                </a:solidFill>
                <a:effectLst/>
                <a:latin typeface="Google Sans"/>
              </a:rPr>
              <a:t>© PNGVN.COMUNITY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Light" pitchFamily="2" charset="0"/>
              <a:ea typeface="Roboto Light" pitchFamily="2" charset="0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D3D2205-537F-1298-AF9B-0FF1AEA967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0F2FD51-99F4-DBC2-2275-B5CEEC5247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0CF6BB8-D62E-618E-C16F-4C9E9A204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63CE-FD88-4BB6-9119-8A4561B6EAA0}" type="datetimeFigureOut">
              <a:rPr lang="nb-NO" smtClean="0"/>
              <a:t>15.05.2025</a:t>
            </a:fld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79E34D-9537-C5A8-6387-3C10670C4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80B61-DC2A-4F7F-8C6B-EDDFD1407B38}" type="slidenum">
              <a:rPr lang="nb-NO" smtClean="0"/>
              <a:t>‹#›</a:t>
            </a:fld>
            <a:endParaRPr lang="nb-NO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BFD9724-E875-5BD6-D7A4-C61910A449FF}"/>
              </a:ext>
            </a:extLst>
          </p:cNvPr>
          <p:cNvGrpSpPr/>
          <p:nvPr userDrawn="1"/>
        </p:nvGrpSpPr>
        <p:grpSpPr>
          <a:xfrm>
            <a:off x="169155" y="6602501"/>
            <a:ext cx="499891" cy="135805"/>
            <a:chOff x="3190461" y="695739"/>
            <a:chExt cx="1451113" cy="39422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4EC2F1-FFF7-F7AB-6015-19CECA8A6161}"/>
                </a:ext>
              </a:extLst>
            </p:cNvPr>
            <p:cNvSpPr/>
            <p:nvPr userDrawn="1"/>
          </p:nvSpPr>
          <p:spPr>
            <a:xfrm>
              <a:off x="3190461" y="695739"/>
              <a:ext cx="390939" cy="39093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9B74865-EB01-285A-B647-C14FE6425476}"/>
                </a:ext>
              </a:extLst>
            </p:cNvPr>
            <p:cNvSpPr/>
            <p:nvPr userDrawn="1"/>
          </p:nvSpPr>
          <p:spPr>
            <a:xfrm>
              <a:off x="3720548" y="699023"/>
              <a:ext cx="390939" cy="39093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710AED-F825-537D-4CB1-3F35963B04A6}"/>
                </a:ext>
              </a:extLst>
            </p:cNvPr>
            <p:cNvSpPr/>
            <p:nvPr userDrawn="1"/>
          </p:nvSpPr>
          <p:spPr>
            <a:xfrm>
              <a:off x="4250635" y="695739"/>
              <a:ext cx="390939" cy="390939"/>
            </a:xfrm>
            <a:prstGeom prst="ellipse">
              <a:avLst/>
            </a:prstGeom>
            <a:solidFill>
              <a:srgbClr val="DE235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49675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B1188B-567F-1BAA-6C02-E64A253EC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931BEB3-E4D2-32F6-7C59-E8CDE6315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08EAC12-2466-D325-A824-7F0DA9612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63CE-FD88-4BB6-9119-8A4561B6EAA0}" type="datetimeFigureOut">
              <a:rPr lang="nb-NO" smtClean="0"/>
              <a:t>15.05.2025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84F4142-4049-77C7-9F75-9CC71CA3A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D8B694F-CFF9-FAEA-D380-9B252A4F9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80B61-DC2A-4F7F-8C6B-EDDFD1407B38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7" name="Rektangel 5">
            <a:extLst>
              <a:ext uri="{FF2B5EF4-FFF2-40B4-BE49-F238E27FC236}">
                <a16:creationId xmlns:a16="http://schemas.microsoft.com/office/drawing/2014/main" id="{8051DEDF-826C-63DC-CA9F-877E3FAD2138}"/>
              </a:ext>
            </a:extLst>
          </p:cNvPr>
          <p:cNvSpPr/>
          <p:nvPr userDrawn="1"/>
        </p:nvSpPr>
        <p:spPr>
          <a:xfrm>
            <a:off x="0" y="6492875"/>
            <a:ext cx="12191999" cy="365125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rgbClr val="E4EEF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A769B8-CF63-2366-449B-8D1A7767D5E1}"/>
              </a:ext>
            </a:extLst>
          </p:cNvPr>
          <p:cNvSpPr txBox="1"/>
          <p:nvPr userDrawn="1"/>
        </p:nvSpPr>
        <p:spPr>
          <a:xfrm>
            <a:off x="-1" y="6556187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0" b="0" i="0" dirty="0">
                <a:solidFill>
                  <a:srgbClr val="E8E8E8"/>
                </a:solidFill>
                <a:effectLst/>
                <a:latin typeface="Google Sans"/>
              </a:rPr>
              <a:t>© PNGVN.COMUNITY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Light" pitchFamily="2" charset="0"/>
              <a:ea typeface="Roboto Light" pitchFamily="2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18E363-5B8A-BB90-BA85-1D3B71B7B9F5}"/>
              </a:ext>
            </a:extLst>
          </p:cNvPr>
          <p:cNvGrpSpPr/>
          <p:nvPr userDrawn="1"/>
        </p:nvGrpSpPr>
        <p:grpSpPr>
          <a:xfrm>
            <a:off x="169155" y="6602501"/>
            <a:ext cx="499891" cy="135805"/>
            <a:chOff x="3190461" y="695739"/>
            <a:chExt cx="1451113" cy="39422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3EF4458-843C-7C60-FAF8-0C3E5FEE226A}"/>
                </a:ext>
              </a:extLst>
            </p:cNvPr>
            <p:cNvSpPr/>
            <p:nvPr userDrawn="1"/>
          </p:nvSpPr>
          <p:spPr>
            <a:xfrm>
              <a:off x="3190461" y="695739"/>
              <a:ext cx="390939" cy="39093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DCB5409-420E-AD1F-7979-ACF8D8B33554}"/>
                </a:ext>
              </a:extLst>
            </p:cNvPr>
            <p:cNvSpPr/>
            <p:nvPr userDrawn="1"/>
          </p:nvSpPr>
          <p:spPr>
            <a:xfrm>
              <a:off x="3720548" y="699023"/>
              <a:ext cx="390939" cy="39093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04087CF-7304-8918-1AF3-30657C589136}"/>
                </a:ext>
              </a:extLst>
            </p:cNvPr>
            <p:cNvSpPr/>
            <p:nvPr userDrawn="1"/>
          </p:nvSpPr>
          <p:spPr>
            <a:xfrm>
              <a:off x="4250635" y="695739"/>
              <a:ext cx="390939" cy="390939"/>
            </a:xfrm>
            <a:prstGeom prst="ellipse">
              <a:avLst/>
            </a:prstGeom>
            <a:solidFill>
              <a:srgbClr val="DE235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21316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6842AAF-D41A-7892-1A6C-9E2D31F4C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A6F0E18-9F34-F9B0-09FE-8910C134E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96C77CA-D957-017E-CF5E-45A9E588A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63CE-FD88-4BB6-9119-8A4561B6EAA0}" type="datetimeFigureOut">
              <a:rPr lang="nb-NO" smtClean="0"/>
              <a:t>15.05.2025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9BB427B-6CB9-09DE-DFF4-64B7D8581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9729756-5660-16B1-BE46-56EA1790B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80B61-DC2A-4F7F-8C6B-EDDFD1407B38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65447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26C899-3C5C-F44F-AACD-479BF3378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2E4848-F0D4-48DF-1A65-94A9EBC08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8D17FCF-61A2-FD72-69ED-8DD5B53F6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B5B9DEE-1A62-3D49-5782-B2966FF80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63CE-FD88-4BB6-9119-8A4561B6EAA0}" type="datetimeFigureOut">
              <a:rPr lang="nb-NO" smtClean="0"/>
              <a:t>15.05.2025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0366605-72E4-4879-50C0-40189C8DD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29B0189-657D-C4AD-3C49-A6D7DA56C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80B61-DC2A-4F7F-8C6B-EDDFD1407B38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72997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69780D-3CE4-CE91-3565-3C26A482D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6BAD2F9-A72F-81F8-8E46-B73B11A75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2DC1F2A-E67F-4C75-2D05-67DB8483D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8948742-80C0-E1A9-BA19-7B0735823C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7D0D2049-CAC6-6AD4-AE57-66BD170960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7620797-BE11-D128-3B05-C765432B5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63CE-FD88-4BB6-9119-8A4561B6EAA0}" type="datetimeFigureOut">
              <a:rPr lang="nb-NO" smtClean="0"/>
              <a:t>15.05.2025</a:t>
            </a:fld>
            <a:endParaRPr lang="nb-NO" dirty="0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90EB353-9BE5-0A5B-519D-2077EF0D8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AC9A6FE-FC87-56C9-D335-B1E748241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80B61-DC2A-4F7F-8C6B-EDDFD1407B38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22912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E0CB72-64DF-00DD-513D-F0AEE2337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528C71A-9787-FD07-D7D3-F0A6F5679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63CE-FD88-4BB6-9119-8A4561B6EAA0}" type="datetimeFigureOut">
              <a:rPr lang="nb-NO" smtClean="0"/>
              <a:t>15.05.2025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0515A11-4E12-D790-550B-5F1A2FAA5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C40C9C7-B9CE-A176-F7BF-47BC2BBE8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80B61-DC2A-4F7F-8C6B-EDDFD1407B38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20456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CEDC328-C8F7-A005-0EAB-300DABC8C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63CE-FD88-4BB6-9119-8A4561B6EAA0}" type="datetimeFigureOut">
              <a:rPr lang="nb-NO" smtClean="0"/>
              <a:t>15.05.2025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A320D4A-089E-450C-F141-1362FA27B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DA01DFC-4702-5DFE-08DE-DFB2B6A8E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80B61-DC2A-4F7F-8C6B-EDDFD1407B38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308831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0B895CC-F2D7-14A3-B0C8-FF9483F85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23E41B8-2791-05A8-DCF2-CE670D1D5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6D432A8-6F24-057C-4C8A-8C2B0BB168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3D72508-1E0F-802D-F483-1098ADDC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63CE-FD88-4BB6-9119-8A4561B6EAA0}" type="datetimeFigureOut">
              <a:rPr lang="nb-NO" smtClean="0"/>
              <a:t>15.05.2025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ABFDD2A-498B-4A3A-A402-9547891AD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257D0AA-A680-C7AD-29B1-CB7C12CC6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80B61-DC2A-4F7F-8C6B-EDDFD1407B38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12063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976BF0-CE18-E1DE-ECC3-9D1B8EE91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5FD1770-F1DA-D54B-ED07-15704E965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0EF1FEC-4DC7-957D-52C5-9EFD2EE96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0073-41F0-4B3D-BC45-86DC05A3B605}" type="datetimeFigureOut">
              <a:rPr lang="nb-NO" smtClean="0"/>
              <a:t>15.05.2025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F887191-6FDA-BD09-7B81-6C931BB7A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174711E-1703-A739-F6E8-A69AF9B2A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3AC2-0D3A-4EE2-B581-E0B453483D89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334793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9C405D-4219-8EDB-B082-B99765440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8229B284-1013-18A8-B4A1-564A09EFBB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8C2FAC8-5C6C-148E-04EA-ACC6EF0291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13762A1-90DF-423A-2BB3-1073AE79B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63CE-FD88-4BB6-9119-8A4561B6EAA0}" type="datetimeFigureOut">
              <a:rPr lang="nb-NO" smtClean="0"/>
              <a:t>15.05.2025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D707955-2C68-C12B-343B-1259F871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7C9322C-B0E2-6774-AD04-D25EB7EEB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80B61-DC2A-4F7F-8C6B-EDDFD1407B38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81933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599F813-4CF4-AF9B-5913-14C544C87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8A2381A-6AF0-CA89-7D9A-E9DFFFBAB5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FF1206-8F05-91E6-BAF3-0231E468E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63CE-FD88-4BB6-9119-8A4561B6EAA0}" type="datetimeFigureOut">
              <a:rPr lang="nb-NO" smtClean="0"/>
              <a:t>15.05.2025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C6456D9-BDA4-B0D1-A6A4-EBC53E4C5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AD202F-1429-434F-4521-58E5894D7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80B61-DC2A-4F7F-8C6B-EDDFD1407B38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75438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B75BD2FF-D58A-1F03-C39B-0552D76961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F3EACC7-302D-2A2B-3307-ED035E939E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2DBCF40-C5D9-E9E0-A90C-7741B5F74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63CE-FD88-4BB6-9119-8A4561B6EAA0}" type="datetimeFigureOut">
              <a:rPr lang="nb-NO" smtClean="0"/>
              <a:t>15.05.2025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D8E2615-B67F-B175-DE9C-0C7C42782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B95D99A-F431-66C8-D8E9-19FB70272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80B61-DC2A-4F7F-8C6B-EDDFD1407B38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56109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671CF1-33FC-8FFD-6555-6924A5BAC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3B224DC-9E29-1473-F78B-9014D6A59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3197D8C-06D7-BE93-6BE5-F7E6F96E6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0073-41F0-4B3D-BC45-86DC05A3B605}" type="datetimeFigureOut">
              <a:rPr lang="nb-NO" smtClean="0"/>
              <a:t>15.05.2025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A82D45D-9547-BD97-5D6E-15FB45754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D870C35-0C0A-2C9C-0C24-2184B8280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3AC2-0D3A-4EE2-B581-E0B453483D89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76730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F81666-DAD0-236B-FC7B-EDDC1902D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96C7FF6-B3B6-6E58-E24E-3088F90301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86929A8-E0CE-7795-710E-F914B5E209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B4CB102-BCFF-B21B-E2E7-D574D8D81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0073-41F0-4B3D-BC45-86DC05A3B605}" type="datetimeFigureOut">
              <a:rPr lang="nb-NO" smtClean="0"/>
              <a:t>15.05.2025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0D01FAB-25BE-E005-E2E4-1423A8E4C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9A4251-66E6-1E37-FCEE-C0B3707A3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3AC2-0D3A-4EE2-B581-E0B453483D89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12094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04EDDBF-0E6F-EBCE-99D2-553AA8064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1DEDB2E-88B7-BCC9-7F7D-6305885A3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49BD1B4-1534-ED3B-2C5C-2E9309447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85D0FF8-7A08-BF88-6EF8-B5FA2B4233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81DD06E-037F-9F55-4ACC-2DE6BAD671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43833F07-C1C3-20D6-531A-A523918D9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0073-41F0-4B3D-BC45-86DC05A3B605}" type="datetimeFigureOut">
              <a:rPr lang="nb-NO" smtClean="0"/>
              <a:t>15.05.2025</a:t>
            </a:fld>
            <a:endParaRPr lang="nb-NO" dirty="0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F80F41D4-FDFD-B1A1-7D90-B4E9B4447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0D0EEE92-60E4-383C-5584-69F730B0E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3AC2-0D3A-4EE2-B581-E0B453483D89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36676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0B600C-7E67-6AF0-E7DB-0DC469BF6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FCA02841-52CE-7D9D-04C4-0F061D106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0073-41F0-4B3D-BC45-86DC05A3B605}" type="datetimeFigureOut">
              <a:rPr lang="nb-NO" smtClean="0"/>
              <a:t>15.05.2025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02503D3-C1EB-A8D3-4B5A-0ED932EC7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1EFFDB6-86DC-9F44-EAE0-77D8F6FBD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3AC2-0D3A-4EE2-B581-E0B453483D89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77675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B8519CE-8BBA-3180-C084-9813B8CEF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0073-41F0-4B3D-BC45-86DC05A3B605}" type="datetimeFigureOut">
              <a:rPr lang="nb-NO" smtClean="0"/>
              <a:t>15.05.2025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82D4B26-9048-A25A-9B2B-7382B88EA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C4A4A08-F7DD-C56E-0608-F4EE6FC7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3AC2-0D3A-4EE2-B581-E0B453483D89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69551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ED8056-F380-601E-0299-57C45AF21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A27A16B-407A-7688-C972-8297BCEEE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7F3E695-DC27-E265-9475-EAB03C3D1D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7AF43DA-ECB3-E66F-9251-A1EE5B92D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0073-41F0-4B3D-BC45-86DC05A3B605}" type="datetimeFigureOut">
              <a:rPr lang="nb-NO" smtClean="0"/>
              <a:t>15.05.2025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58CDFA2-1649-BC75-57B5-8FA402B4A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E092D40-42A0-4E7B-F283-EE54A8A36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3AC2-0D3A-4EE2-B581-E0B453483D89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03721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50AA50-961B-BE8D-52BF-C05603F6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0C418D75-9978-8C5C-A994-FCC45E49A9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A857B74-7AAE-617C-3D83-CDB62DA6AD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B86DE6F-1C53-E1DA-C340-15CFA6684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0073-41F0-4B3D-BC45-86DC05A3B605}" type="datetimeFigureOut">
              <a:rPr lang="nb-NO" smtClean="0"/>
              <a:t>15.05.2025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0E36F6D-03C0-51A4-DB4C-1EFFBDCDE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4284A44-C74C-956B-7339-528BB3A9C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A3AC2-0D3A-4EE2-B581-E0B453483D89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26087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529EAB5-B45E-F4C2-7702-230993294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0E3A0E8-383A-0D11-1350-5E934110E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A00B60C-6FAE-ADB7-8770-32672EA99E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970073-41F0-4B3D-BC45-86DC05A3B605}" type="datetimeFigureOut">
              <a:rPr lang="nb-NO" smtClean="0"/>
              <a:t>15.05.2025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178C7C9-7AD5-B3B9-02A2-B742981B58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0F329C9-CFDA-5BDC-5915-90A68046F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DA3AC2-0D3A-4EE2-B581-E0B453483D89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8429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1F5A1CC-733F-63D0-7275-8C8092CC3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A4417CC-5397-E757-4715-5AF9F8D1F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64F102C-0CC1-FB70-3196-9FDB4A0FD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A63CE-FD88-4BB6-9119-8A4561B6EAA0}" type="datetimeFigureOut">
              <a:rPr lang="nb-NO" smtClean="0"/>
              <a:t>15.05.2025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2BC2C96-052A-0985-2E89-229AB3C06B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B068D44-E619-777C-8948-5C6E1298B1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80B61-DC2A-4F7F-8C6B-EDDFD1407B38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7002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0.jp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55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6.jp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10.jpg"/><Relationship Id="rId7" Type="http://schemas.openxmlformats.org/officeDocument/2006/relationships/image" Target="../media/image29.gif"/><Relationship Id="rId12" Type="http://schemas.openxmlformats.org/officeDocument/2006/relationships/image" Target="../media/image34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png"/><Relationship Id="rId15" Type="http://schemas.openxmlformats.org/officeDocument/2006/relationships/image" Target="../media/image23.png"/><Relationship Id="rId10" Type="http://schemas.openxmlformats.org/officeDocument/2006/relationships/image" Target="../media/image32.png"/><Relationship Id="rId4" Type="http://schemas.openxmlformats.org/officeDocument/2006/relationships/image" Target="../media/image26.gif"/><Relationship Id="rId9" Type="http://schemas.openxmlformats.org/officeDocument/2006/relationships/image" Target="../media/image31.sv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een matrix with gold dots  Description automatically generated with medium confidence">
            <a:extLst>
              <a:ext uri="{FF2B5EF4-FFF2-40B4-BE49-F238E27FC236}">
                <a16:creationId xmlns:a16="http://schemas.microsoft.com/office/drawing/2014/main" id="{8D2F8ED9-2C8B-862C-1D52-CD09FCAB27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-1" y="0"/>
            <a:ext cx="12191999" cy="68552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C5EF3E-ECBB-49A7-F49C-C578BC99A0DB}"/>
              </a:ext>
            </a:extLst>
          </p:cNvPr>
          <p:cNvSpPr txBox="1"/>
          <p:nvPr/>
        </p:nvSpPr>
        <p:spPr>
          <a:xfrm>
            <a:off x="6516625" y="5930783"/>
            <a:ext cx="53461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sz="11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Thin" pitchFamily="2" charset="0"/>
                <a:ea typeface="Roboto Thin" pitchFamily="2" charset="0"/>
              </a:rPr>
              <a:t>www.pngvn.community
Copyright © PNGVN ®</a:t>
            </a:r>
            <a:endParaRPr kumimoji="0" lang="en-US" sz="11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Thin" pitchFamily="2" charset="0"/>
              <a:ea typeface="Roboto Thin" pitchFamily="2" charset="0"/>
            </a:endParaRPr>
          </a:p>
        </p:txBody>
      </p:sp>
      <p:pic>
        <p:nvPicPr>
          <p:cNvPr id="5" name="Picture 4" descr="A close up of a coin  Description automatically generated">
            <a:extLst>
              <a:ext uri="{FF2B5EF4-FFF2-40B4-BE49-F238E27FC236}">
                <a16:creationId xmlns:a16="http://schemas.microsoft.com/office/drawing/2014/main" id="{51284E1D-17DE-E3C4-C6F0-16B00183ECE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 rot="19081901">
            <a:off x="592672" y="1064691"/>
            <a:ext cx="1256145" cy="879302"/>
          </a:xfrm>
          <a:prstGeom prst="rect">
            <a:avLst/>
          </a:prstGeom>
        </p:spPr>
      </p:pic>
      <p:pic>
        <p:nvPicPr>
          <p:cNvPr id="6" name="Picture 5" descr="A close up of a coin  Description automatically generated">
            <a:extLst>
              <a:ext uri="{FF2B5EF4-FFF2-40B4-BE49-F238E27FC236}">
                <a16:creationId xmlns:a16="http://schemas.microsoft.com/office/drawing/2014/main" id="{D66EBCFC-BCD9-6FBE-EDC6-966BC7CE7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97456">
            <a:off x="10140207" y="1884230"/>
            <a:ext cx="3445217" cy="2411652"/>
          </a:xfrm>
          <a:prstGeom prst="rect">
            <a:avLst/>
          </a:prstGeom>
        </p:spPr>
      </p:pic>
      <p:pic>
        <p:nvPicPr>
          <p:cNvPr id="7" name="Picture 6" descr="A close up of a coin  Description automatically generated">
            <a:extLst>
              <a:ext uri="{FF2B5EF4-FFF2-40B4-BE49-F238E27FC236}">
                <a16:creationId xmlns:a16="http://schemas.microsoft.com/office/drawing/2014/main" id="{68E95892-C597-804B-7C00-9AF33419C36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 rot="20846548">
            <a:off x="9809582" y="424038"/>
            <a:ext cx="1929484" cy="1350639"/>
          </a:xfrm>
          <a:prstGeom prst="rect">
            <a:avLst/>
          </a:prstGeom>
        </p:spPr>
      </p:pic>
      <p:pic>
        <p:nvPicPr>
          <p:cNvPr id="8" name="Picture 7" descr="A close up of a coin  Description automatically generated">
            <a:extLst>
              <a:ext uri="{FF2B5EF4-FFF2-40B4-BE49-F238E27FC236}">
                <a16:creationId xmlns:a16="http://schemas.microsoft.com/office/drawing/2014/main" id="{84DA205A-02BE-C9FC-BBE4-DF85FE09EC4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 rot="20846548">
            <a:off x="-8530" y="5316525"/>
            <a:ext cx="1929484" cy="1350639"/>
          </a:xfrm>
          <a:prstGeom prst="rect">
            <a:avLst/>
          </a:prstGeom>
        </p:spPr>
      </p:pic>
      <p:pic>
        <p:nvPicPr>
          <p:cNvPr id="9" name="Picture 8" descr="A close up of a coin  Description automatically generated">
            <a:extLst>
              <a:ext uri="{FF2B5EF4-FFF2-40B4-BE49-F238E27FC236}">
                <a16:creationId xmlns:a16="http://schemas.microsoft.com/office/drawing/2014/main" id="{C8976100-D6B8-0EED-123B-F8B87BCA04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 rot="14107765">
            <a:off x="1734551" y="6247409"/>
            <a:ext cx="620308" cy="434216"/>
          </a:xfrm>
          <a:prstGeom prst="rect">
            <a:avLst/>
          </a:prstGeom>
        </p:spPr>
      </p:pic>
      <p:pic>
        <p:nvPicPr>
          <p:cNvPr id="10" name="Picture 9" descr="A close up of a coin  Description automatically generated">
            <a:extLst>
              <a:ext uri="{FF2B5EF4-FFF2-40B4-BE49-F238E27FC236}">
                <a16:creationId xmlns:a16="http://schemas.microsoft.com/office/drawing/2014/main" id="{B82AA5CB-FD43-4D87-2976-7B309E4DDA0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 rot="14107765">
            <a:off x="2850531" y="474869"/>
            <a:ext cx="620308" cy="434216"/>
          </a:xfrm>
          <a:prstGeom prst="rect">
            <a:avLst/>
          </a:prstGeom>
        </p:spPr>
      </p:pic>
      <p:pic>
        <p:nvPicPr>
          <p:cNvPr id="11" name="Picture 10" descr="A close up of a coin  Description automatically generated">
            <a:extLst>
              <a:ext uri="{FF2B5EF4-FFF2-40B4-BE49-F238E27FC236}">
                <a16:creationId xmlns:a16="http://schemas.microsoft.com/office/drawing/2014/main" id="{5737DEA3-67B3-8963-4264-2D1866F2872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 rot="14107765">
            <a:off x="11040620" y="4462931"/>
            <a:ext cx="620308" cy="43421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A69B802-D909-68C8-CC15-95A1E06164B1}"/>
              </a:ext>
            </a:extLst>
          </p:cNvPr>
          <p:cNvGrpSpPr/>
          <p:nvPr/>
        </p:nvGrpSpPr>
        <p:grpSpPr>
          <a:xfrm>
            <a:off x="0" y="3890415"/>
            <a:ext cx="12192000" cy="1900786"/>
            <a:chOff x="0" y="3890415"/>
            <a:chExt cx="12192000" cy="190078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743E50-2B11-5A30-2CBF-0EA2E6F89D9B}"/>
                </a:ext>
              </a:extLst>
            </p:cNvPr>
            <p:cNvSpPr/>
            <p:nvPr/>
          </p:nvSpPr>
          <p:spPr>
            <a:xfrm>
              <a:off x="0" y="3890415"/>
              <a:ext cx="12192000" cy="1900786"/>
            </a:xfrm>
            <a:prstGeom prst="rect">
              <a:avLst/>
            </a:prstGeom>
            <a:solidFill>
              <a:schemeClr val="tx1">
                <a:alpha val="57219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39DE4FF-1708-FBFD-F62B-571EAAB643D6}"/>
                </a:ext>
              </a:extLst>
            </p:cNvPr>
            <p:cNvSpPr txBox="1"/>
            <p:nvPr/>
          </p:nvSpPr>
          <p:spPr>
            <a:xfrm>
              <a:off x="1" y="4273449"/>
              <a:ext cx="1219199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xo" panose="02000503000000000000" pitchFamily="2" charset="77"/>
                  <a:ea typeface="Roboto" pitchFamily="2" charset="0"/>
                </a:rPr>
                <a:t>THE PNGVN COLLECTION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ja-JP" sz="2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xo Light" panose="02000303000000000000" pitchFamily="2" charset="77"/>
                  <a:ea typeface="Roboto" pitchFamily="2" charset="0"/>
                </a:rPr>
                <a:t>暗号ポートフォリオの自然な一部</a:t>
              </a:r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352CD44D-1135-A794-9D0E-50BCA0FD38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08988" y="2176585"/>
            <a:ext cx="4774019" cy="122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0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D0BDFC-D93B-B51D-805A-F7CC6225B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Abstract Gradient Blur Shape 21054498 PNG">
            <a:extLst>
              <a:ext uri="{FF2B5EF4-FFF2-40B4-BE49-F238E27FC236}">
                <a16:creationId xmlns:a16="http://schemas.microsoft.com/office/drawing/2014/main" id="{0E14B2B2-EFB5-9A62-B14D-C8E9CD43D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5199">
            <a:off x="5389828" y="1296704"/>
            <a:ext cx="6070049" cy="690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Sylinder 15">
            <a:extLst>
              <a:ext uri="{FF2B5EF4-FFF2-40B4-BE49-F238E27FC236}">
                <a16:creationId xmlns:a16="http://schemas.microsoft.com/office/drawing/2014/main" id="{C9FA39C6-C63D-0847-CCA8-63DEFA101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04" y="1334006"/>
            <a:ext cx="1140544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ja-JP" altLang="en-US" sz="4000" b="1" dirty="0">
                <a:latin typeface="Exo" panose="02000503000000000000" pitchFamily="2" charset="77"/>
                <a:ea typeface="Roboto" pitchFamily="2" charset="0"/>
              </a:rPr>
              <a:t>資本源
PNGVNコミュニティ</a:t>
            </a:r>
            <a:endParaRPr kumimoji="0" lang="en-GB" altLang="en-US" sz="2000" u="none" strike="noStrike" kern="1200" cap="none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3" name="TekstSylinder 15">
            <a:extLst>
              <a:ext uri="{FF2B5EF4-FFF2-40B4-BE49-F238E27FC236}">
                <a16:creationId xmlns:a16="http://schemas.microsoft.com/office/drawing/2014/main" id="{C78E58CF-5CCD-2D7E-5C37-10D572202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404" y="318938"/>
            <a:ext cx="54985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ja-JP" altLang="zh-CN" sz="2000" b="1" dirty="0">
                <a:solidFill>
                  <a:schemeClr val="bg1"/>
                </a:solidFill>
                <a:effectLst>
                  <a:glow rad="1831274">
                    <a:schemeClr val="tx1">
                      <a:alpha val="25000"/>
                    </a:schemeClr>
                  </a:glow>
                </a:effectLst>
                <a:latin typeface="Roboto" pitchFamily="2" charset="0"/>
                <a:ea typeface="Roboto" pitchFamily="2" charset="0"/>
              </a:rPr>
              <a:t>すべては数字の中に</a:t>
            </a:r>
            <a:endParaRPr kumimoji="0" lang="en-US" altLang="en-US" sz="2000" b="1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831274">
                  <a:schemeClr val="tx1">
                    <a:alpha val="25000"/>
                  </a:schemeClr>
                </a:glow>
              </a:effectLst>
              <a:uLnTx/>
              <a:uFillTx/>
              <a:latin typeface="Roboto" pitchFamily="2" charset="0"/>
              <a:ea typeface="Roboto" pitchFamily="2" charset="0"/>
            </a:endParaRPr>
          </a:p>
        </p:txBody>
      </p:sp>
      <p:pic>
        <p:nvPicPr>
          <p:cNvPr id="6" name="Picture 5" descr="A screenshot of a game  AI-generated content may be incorrect.">
            <a:extLst>
              <a:ext uri="{FF2B5EF4-FFF2-40B4-BE49-F238E27FC236}">
                <a16:creationId xmlns:a16="http://schemas.microsoft.com/office/drawing/2014/main" id="{0CF5D46C-612A-DA89-B25E-930CF758D8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47"/>
          <a:stretch/>
        </p:blipFill>
        <p:spPr>
          <a:xfrm>
            <a:off x="5977768" y="2060108"/>
            <a:ext cx="6214232" cy="347213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838FA6F-3A7E-27BB-FF48-0F0E86962ADB}"/>
              </a:ext>
            </a:extLst>
          </p:cNvPr>
          <p:cNvGrpSpPr/>
          <p:nvPr/>
        </p:nvGrpSpPr>
        <p:grpSpPr>
          <a:xfrm>
            <a:off x="1053973" y="2517522"/>
            <a:ext cx="4288589" cy="2666302"/>
            <a:chOff x="1629323" y="2321577"/>
            <a:chExt cx="4288589" cy="2666302"/>
          </a:xfrm>
        </p:grpSpPr>
        <p:sp>
          <p:nvSpPr>
            <p:cNvPr id="9" name="TekstSylinder 15">
              <a:extLst>
                <a:ext uri="{FF2B5EF4-FFF2-40B4-BE49-F238E27FC236}">
                  <a16:creationId xmlns:a16="http://schemas.microsoft.com/office/drawing/2014/main" id="{17B22391-CFE9-485B-2F1A-3D0EEEB7B9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9323" y="2321577"/>
              <a:ext cx="4288589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ja-JP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77"/>
                  <a:ea typeface="Roboto Light" pitchFamily="2" charset="0"/>
                  <a:cs typeface="+mn-cs"/>
                </a:rPr>
                <a:t>当社の製品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ja-JP" alt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Roboto Light" pitchFamily="2" charset="0"/>
                  <a:ea typeface="Roboto Light" pitchFamily="2" charset="0"/>
                  <a:cs typeface="+mn-cs"/>
                </a:rPr>
                <a:t>ブランド構築NFT</a:t>
              </a: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Light" pitchFamily="2" charset="0"/>
                <a:ea typeface="Roboto Light" pitchFamily="2" charset="0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5983AB-6E82-647F-CD12-494BD78086CE}"/>
                </a:ext>
              </a:extLst>
            </p:cNvPr>
            <p:cNvGrpSpPr/>
            <p:nvPr/>
          </p:nvGrpSpPr>
          <p:grpSpPr>
            <a:xfrm>
              <a:off x="1629323" y="3599192"/>
              <a:ext cx="3467349" cy="1388687"/>
              <a:chOff x="4465476" y="5067592"/>
              <a:chExt cx="3467349" cy="1388687"/>
            </a:xfrm>
          </p:grpSpPr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31E46568-1931-7DB5-76A3-4B414CDEDBF4}"/>
                  </a:ext>
                </a:extLst>
              </p:cNvPr>
              <p:cNvSpPr/>
              <p:nvPr/>
            </p:nvSpPr>
            <p:spPr>
              <a:xfrm>
                <a:off x="4465476" y="5067592"/>
                <a:ext cx="3467349" cy="1388687"/>
              </a:xfrm>
              <a:prstGeom prst="roundRect">
                <a:avLst>
                  <a:gd name="adj" fmla="val 6864"/>
                </a:avLst>
              </a:prstGeom>
              <a:gradFill>
                <a:gsLst>
                  <a:gs pos="20000">
                    <a:schemeClr val="bg1">
                      <a:alpha val="5000"/>
                    </a:schemeClr>
                  </a:gs>
                  <a:gs pos="100000">
                    <a:srgbClr val="00B050">
                      <a:alpha val="50000"/>
                    </a:srgbClr>
                  </a:gs>
                </a:gsLst>
                <a:lin ang="0" scaled="1"/>
              </a:gra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43D6E7F-4270-C759-2079-36C16AB10DF3}"/>
                  </a:ext>
                </a:extLst>
              </p:cNvPr>
              <p:cNvGrpSpPr/>
              <p:nvPr/>
            </p:nvGrpSpPr>
            <p:grpSpPr>
              <a:xfrm>
                <a:off x="4731270" y="5284789"/>
                <a:ext cx="3201555" cy="923330"/>
                <a:chOff x="1072596" y="3284062"/>
                <a:chExt cx="3039378" cy="923330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8426B02-7609-A794-1440-8742399CF1B7}"/>
                    </a:ext>
                  </a:extLst>
                </p:cNvPr>
                <p:cNvSpPr txBox="1"/>
                <p:nvPr/>
              </p:nvSpPr>
              <p:spPr>
                <a:xfrm>
                  <a:off x="1757376" y="3284062"/>
                  <a:ext cx="2354598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ja-JP" altLang="ja-JP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Exo Black" panose="02000503000000000000" pitchFamily="2" charset="77"/>
                      <a:ea typeface="ROBOTO LIGHT" pitchFamily="2" charset="0"/>
                      <a:cs typeface="+mn-cs"/>
                    </a:rPr>
                    <a:t>95%
売上高はコミュニティに還元されます</a:t>
                  </a:r>
                </a:p>
              </p:txBody>
            </p:sp>
            <p:pic>
              <p:nvPicPr>
                <p:cNvPr id="19" name="Picture 18" descr="A green arrow pointing up  Description automatically generated">
                  <a:extLst>
                    <a:ext uri="{FF2B5EF4-FFF2-40B4-BE49-F238E27FC236}">
                      <a16:creationId xmlns:a16="http://schemas.microsoft.com/office/drawing/2014/main" id="{5585B86A-8697-E002-C2D1-D3EFD2BE53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2596" y="3498911"/>
                  <a:ext cx="515123" cy="524410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549258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384846-226D-F4B5-73B1-D14BAB269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ooter Placeholder 30">
            <a:extLst>
              <a:ext uri="{FF2B5EF4-FFF2-40B4-BE49-F238E27FC236}">
                <a16:creationId xmlns:a16="http://schemas.microsoft.com/office/drawing/2014/main" id="{FEBEECFB-C987-1D39-21E5-5FEAB0DB613E}"/>
              </a:ext>
            </a:extLst>
          </p:cNvPr>
          <p:cNvSpPr txBox="1">
            <a:spLocks/>
          </p:cNvSpPr>
          <p:nvPr/>
        </p:nvSpPr>
        <p:spPr>
          <a:xfrm>
            <a:off x="424004" y="5732428"/>
            <a:ext cx="46928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+mn-cs"/>
              </a:rPr>
              <a:t>*すべての製品に4.5％の取引手数料が適用されます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BE2F45-0243-D572-F1B1-A9094FE0C55F}"/>
              </a:ext>
            </a:extLst>
          </p:cNvPr>
          <p:cNvGrpSpPr/>
          <p:nvPr/>
        </p:nvGrpSpPr>
        <p:grpSpPr>
          <a:xfrm>
            <a:off x="515235" y="2525688"/>
            <a:ext cx="6788089" cy="616219"/>
            <a:chOff x="1097127" y="2378291"/>
            <a:chExt cx="6788089" cy="616219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F7329DD-E929-E2AA-5BDA-2B0BFB985D5F}"/>
                </a:ext>
              </a:extLst>
            </p:cNvPr>
            <p:cNvSpPr/>
            <p:nvPr/>
          </p:nvSpPr>
          <p:spPr>
            <a:xfrm>
              <a:off x="1355880" y="2378291"/>
              <a:ext cx="6529336" cy="573051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lumMod val="50000"/>
                    <a:lumOff val="50000"/>
                    <a:alpha val="25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kstSylinder 15">
              <a:extLst>
                <a:ext uri="{FF2B5EF4-FFF2-40B4-BE49-F238E27FC236}">
                  <a16:creationId xmlns:a16="http://schemas.microsoft.com/office/drawing/2014/main" id="{3045F1F7-FDB0-80BD-5D34-80A4C3C53B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6327" y="2440512"/>
              <a:ext cx="229051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AA00"/>
                  </a:solidFill>
                  <a:effectLst/>
                  <a:uLnTx/>
                  <a:uFillTx/>
                  <a:latin typeface="Roboto Medium" pitchFamily="2" charset="0"/>
                  <a:ea typeface="Roboto Medium" pitchFamily="2" charset="0"/>
                  <a:cs typeface="+mn-cs"/>
                </a:rPr>
                <a:t>イエローハット
$200</a:t>
              </a:r>
              <a:endParaRPr kumimoji="0" lang="en-GB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65E4D66-FED3-10EF-BB09-6F5B56A2E729}"/>
                </a:ext>
              </a:extLst>
            </p:cNvPr>
            <p:cNvSpPr txBox="1"/>
            <p:nvPr/>
          </p:nvSpPr>
          <p:spPr>
            <a:xfrm>
              <a:off x="4880759" y="2404932"/>
              <a:ext cx="29213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 pitchFamily="2" charset="0"/>
                  <a:ea typeface="Roboto Light" pitchFamily="2" charset="0"/>
                  <a:cs typeface="+mn-cs"/>
                </a:rPr>
                <a:t>100% PNGVN2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 pitchFamily="2" charset="0"/>
                  <a:ea typeface="Roboto Light" pitchFamily="2" charset="0"/>
                  <a:cs typeface="+mn-cs"/>
                </a:rPr>
                <a:t>10% PNGVN</a:t>
              </a: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7A2E5F92-74A8-23BE-7912-C213B5F84D13}"/>
                </a:ext>
              </a:extLst>
            </p:cNvPr>
            <p:cNvSpPr/>
            <p:nvPr/>
          </p:nvSpPr>
          <p:spPr>
            <a:xfrm>
              <a:off x="1097127" y="2492607"/>
              <a:ext cx="439789" cy="458736"/>
            </a:xfrm>
            <a:prstGeom prst="round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FC5C6E6-2735-B7D4-5B82-2DAC4A5F3032}"/>
              </a:ext>
            </a:extLst>
          </p:cNvPr>
          <p:cNvGrpSpPr/>
          <p:nvPr/>
        </p:nvGrpSpPr>
        <p:grpSpPr>
          <a:xfrm>
            <a:off x="511670" y="3216104"/>
            <a:ext cx="6427793" cy="556957"/>
            <a:chOff x="1093562" y="3145707"/>
            <a:chExt cx="6427793" cy="556957"/>
          </a:xfrm>
        </p:grpSpPr>
        <p:sp>
          <p:nvSpPr>
            <p:cNvPr id="6" name="TekstSylinder 15">
              <a:extLst>
                <a:ext uri="{FF2B5EF4-FFF2-40B4-BE49-F238E27FC236}">
                  <a16:creationId xmlns:a16="http://schemas.microsoft.com/office/drawing/2014/main" id="{BCA6EC52-DA29-D6DC-D686-4FBF89DAAB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6327" y="3148666"/>
              <a:ext cx="229051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8BF3D"/>
                  </a:solidFill>
                  <a:effectLst/>
                  <a:uLnTx/>
                  <a:uFillTx/>
                  <a:latin typeface="Roboto Medium" pitchFamily="2" charset="0"/>
                  <a:ea typeface="Roboto Medium" pitchFamily="2" charset="0"/>
                  <a:cs typeface="+mn-cs"/>
                </a:rPr>
                <a:t>グリーンバンドル
$400</a:t>
              </a:r>
              <a:endParaRPr kumimoji="0" lang="en-GB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ACEC7B-E912-462A-E088-8AE4683267BD}"/>
                </a:ext>
              </a:extLst>
            </p:cNvPr>
            <p:cNvSpPr txBox="1"/>
            <p:nvPr/>
          </p:nvSpPr>
          <p:spPr>
            <a:xfrm>
              <a:off x="4880758" y="3145707"/>
              <a:ext cx="26405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 pitchFamily="2" charset="0"/>
                  <a:ea typeface="Roboto Light" pitchFamily="2" charset="0"/>
                  <a:cs typeface="+mn-cs"/>
                </a:rPr>
                <a:t>105% PNGVN2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 pitchFamily="2" charset="0"/>
                  <a:ea typeface="Roboto Light" pitchFamily="2" charset="0"/>
                  <a:cs typeface="+mn-cs"/>
                </a:rPr>
                <a:t>10% PNGVN</a:t>
              </a:r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065C55BE-B83C-F379-4354-6DA34B2A9189}"/>
                </a:ext>
              </a:extLst>
            </p:cNvPr>
            <p:cNvSpPr/>
            <p:nvPr/>
          </p:nvSpPr>
          <p:spPr>
            <a:xfrm>
              <a:off x="1093562" y="3196813"/>
              <a:ext cx="439789" cy="458736"/>
            </a:xfrm>
            <a:prstGeom prst="round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CBAD0C60-C91C-AF51-EF58-CA4A9F135482}"/>
                </a:ext>
              </a:extLst>
            </p:cNvPr>
            <p:cNvSpPr/>
            <p:nvPr/>
          </p:nvSpPr>
          <p:spPr>
            <a:xfrm>
              <a:off x="1735484" y="3196813"/>
              <a:ext cx="439789" cy="465443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CB48CCD-4BBF-7873-C15C-7FEB76378CF4}"/>
              </a:ext>
            </a:extLst>
          </p:cNvPr>
          <p:cNvGrpSpPr/>
          <p:nvPr/>
        </p:nvGrpSpPr>
        <p:grpSpPr>
          <a:xfrm>
            <a:off x="511670" y="3840261"/>
            <a:ext cx="6791654" cy="559655"/>
            <a:chOff x="1093562" y="3846864"/>
            <a:chExt cx="6791654" cy="55965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9B87C37-7697-317A-D413-4BE8B4A6C3D6}"/>
                </a:ext>
              </a:extLst>
            </p:cNvPr>
            <p:cNvSpPr/>
            <p:nvPr/>
          </p:nvSpPr>
          <p:spPr>
            <a:xfrm>
              <a:off x="1355879" y="3846864"/>
              <a:ext cx="6529337" cy="551262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lumMod val="50000"/>
                    <a:lumOff val="50000"/>
                    <a:alpha val="25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CEC5C4D9-9E7C-C556-F073-D9CD0093AF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6327" y="3852521"/>
              <a:ext cx="229051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Roboto Medium" pitchFamily="2" charset="0"/>
                  <a:ea typeface="Roboto Medium" pitchFamily="2" charset="0"/>
                  <a:cs typeface="+mn-cs"/>
                </a:rPr>
                <a:t>ブルーバンドル
$900</a:t>
              </a:r>
              <a:endParaRPr kumimoji="0" lang="en-GB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0C0C1E9-77BB-0E40-D592-C59F02790DED}"/>
                </a:ext>
              </a:extLst>
            </p:cNvPr>
            <p:cNvSpPr txBox="1"/>
            <p:nvPr/>
          </p:nvSpPr>
          <p:spPr>
            <a:xfrm>
              <a:off x="4880759" y="3867909"/>
              <a:ext cx="29213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 pitchFamily="2" charset="0"/>
                  <a:ea typeface="Roboto Light" pitchFamily="2" charset="0"/>
                  <a:cs typeface="+mn-cs"/>
                </a:rPr>
                <a:t>100% PNGVN2 + 10%追加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 pitchFamily="2" charset="0"/>
                  <a:ea typeface="Roboto Light" pitchFamily="2" charset="0"/>
                  <a:cs typeface="+mn-cs"/>
                </a:rPr>
                <a:t>10% PNGVN</a:t>
              </a: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B9400337-45E4-8C6C-4134-FC1636532516}"/>
                </a:ext>
              </a:extLst>
            </p:cNvPr>
            <p:cNvSpPr/>
            <p:nvPr/>
          </p:nvSpPr>
          <p:spPr>
            <a:xfrm>
              <a:off x="1093562" y="3864363"/>
              <a:ext cx="439789" cy="45873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07746A5C-3E48-8A2A-C893-9BD83B0D9F5C}"/>
                </a:ext>
              </a:extLst>
            </p:cNvPr>
            <p:cNvSpPr/>
            <p:nvPr/>
          </p:nvSpPr>
          <p:spPr>
            <a:xfrm>
              <a:off x="1733701" y="3862595"/>
              <a:ext cx="443353" cy="458736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9C1E58E-A6BF-DA4B-DE1C-C5073940C3A4}"/>
              </a:ext>
            </a:extLst>
          </p:cNvPr>
          <p:cNvGrpSpPr/>
          <p:nvPr/>
        </p:nvGrpSpPr>
        <p:grpSpPr>
          <a:xfrm>
            <a:off x="511670" y="4484221"/>
            <a:ext cx="6993535" cy="607549"/>
            <a:chOff x="1093562" y="4567824"/>
            <a:chExt cx="6993535" cy="607549"/>
          </a:xfrm>
        </p:grpSpPr>
        <p:sp>
          <p:nvSpPr>
            <p:cNvPr id="49" name="TekstSylinder 15">
              <a:extLst>
                <a:ext uri="{FF2B5EF4-FFF2-40B4-BE49-F238E27FC236}">
                  <a16:creationId xmlns:a16="http://schemas.microsoft.com/office/drawing/2014/main" id="{333665B5-2E42-C6DA-4C34-F24A02C1EB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6327" y="4621376"/>
              <a:ext cx="2290513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Roboto Medium" pitchFamily="2" charset="0"/>
                  <a:ea typeface="Roboto Medium" pitchFamily="2" charset="0"/>
                  <a:cs typeface="+mn-cs"/>
                </a:rPr>
                <a:t>シルバーバンドル
$1,900</a:t>
              </a:r>
              <a:endParaRPr kumimoji="0" lang="en-GB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3934538-F8AF-CA84-BF04-B659EA258819}"/>
                </a:ext>
              </a:extLst>
            </p:cNvPr>
            <p:cNvSpPr txBox="1"/>
            <p:nvPr/>
          </p:nvSpPr>
          <p:spPr>
            <a:xfrm>
              <a:off x="4880759" y="4614307"/>
              <a:ext cx="3206338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 pitchFamily="2" charset="0"/>
                  <a:ea typeface="Roboto Light" pitchFamily="2" charset="0"/>
                  <a:cs typeface="+mn-cs"/>
                </a:rPr>
                <a:t>100% PNGVN2 + 15%追加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 pitchFamily="2" charset="0"/>
                  <a:ea typeface="Roboto Light" pitchFamily="2" charset="0"/>
                  <a:cs typeface="+mn-cs"/>
                </a:rPr>
                <a:t>10% PNGVN</a:t>
              </a: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3165ADC9-50DF-9724-9389-A910CE5842C7}"/>
                </a:ext>
              </a:extLst>
            </p:cNvPr>
            <p:cNvSpPr/>
            <p:nvPr/>
          </p:nvSpPr>
          <p:spPr>
            <a:xfrm>
              <a:off x="1093562" y="4569592"/>
              <a:ext cx="443353" cy="458736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310D8062-8634-A4A9-9051-92871F1AD134}"/>
                </a:ext>
              </a:extLst>
            </p:cNvPr>
            <p:cNvSpPr/>
            <p:nvPr/>
          </p:nvSpPr>
          <p:spPr>
            <a:xfrm>
              <a:off x="1727707" y="4567824"/>
              <a:ext cx="439789" cy="467617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80F9A25-64CA-4A01-52C0-1F2BB6747C2E}"/>
              </a:ext>
            </a:extLst>
          </p:cNvPr>
          <p:cNvGrpSpPr/>
          <p:nvPr/>
        </p:nvGrpSpPr>
        <p:grpSpPr>
          <a:xfrm>
            <a:off x="511670" y="5148389"/>
            <a:ext cx="6993535" cy="601222"/>
            <a:chOff x="1093562" y="5308992"/>
            <a:chExt cx="6993535" cy="60122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B9CF971-7DE6-F62F-7C85-BD0A6B849279}"/>
                </a:ext>
              </a:extLst>
            </p:cNvPr>
            <p:cNvSpPr/>
            <p:nvPr/>
          </p:nvSpPr>
          <p:spPr>
            <a:xfrm>
              <a:off x="1355878" y="5308992"/>
              <a:ext cx="6529337" cy="597417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lumMod val="50000"/>
                    <a:lumOff val="50000"/>
                    <a:alpha val="25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kstSylinder 15">
              <a:extLst>
                <a:ext uri="{FF2B5EF4-FFF2-40B4-BE49-F238E27FC236}">
                  <a16:creationId xmlns:a16="http://schemas.microsoft.com/office/drawing/2014/main" id="{A401F7FF-4D6E-0B9B-86F6-AAB615F1EF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6327" y="5356216"/>
              <a:ext cx="229051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9E712C"/>
                  </a:solidFill>
                  <a:effectLst/>
                  <a:uLnTx/>
                  <a:uFillTx/>
                  <a:latin typeface="Roboto Medium" pitchFamily="2" charset="0"/>
                  <a:ea typeface="Roboto Medium" pitchFamily="2" charset="0"/>
                  <a:cs typeface="+mn-cs"/>
                </a:rPr>
                <a:t>ゴールドバンドル
$3,900</a:t>
              </a:r>
              <a:endParaRPr kumimoji="0" lang="en-GB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E3B2360-49EA-819B-2E36-BF8060FBA805}"/>
                </a:ext>
              </a:extLst>
            </p:cNvPr>
            <p:cNvSpPr txBox="1"/>
            <p:nvPr/>
          </p:nvSpPr>
          <p:spPr>
            <a:xfrm>
              <a:off x="4880758" y="5382201"/>
              <a:ext cx="32063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 pitchFamily="2" charset="0"/>
                  <a:ea typeface="Roboto Light" pitchFamily="2" charset="0"/>
                  <a:cs typeface="+mn-cs"/>
                </a:rPr>
                <a:t>100% PNGVN2 + 20%追加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 pitchFamily="2" charset="0"/>
                  <a:ea typeface="Roboto Light" pitchFamily="2" charset="0"/>
                  <a:cs typeface="+mn-cs"/>
                </a:rPr>
                <a:t>10% PNGVN</a:t>
              </a: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F635AE96-9ACC-4C82-5447-C422FD91360E}"/>
                </a:ext>
              </a:extLst>
            </p:cNvPr>
            <p:cNvSpPr/>
            <p:nvPr/>
          </p:nvSpPr>
          <p:spPr>
            <a:xfrm>
              <a:off x="1093562" y="5316671"/>
              <a:ext cx="439789" cy="467617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B7585A94-CDF4-F710-6FFB-60E0B860F5A6}"/>
                </a:ext>
              </a:extLst>
            </p:cNvPr>
            <p:cNvSpPr/>
            <p:nvPr/>
          </p:nvSpPr>
          <p:spPr>
            <a:xfrm>
              <a:off x="1727707" y="5312916"/>
              <a:ext cx="439789" cy="458736"/>
            </a:xfrm>
            <a:prstGeom prst="roundRect">
              <a:avLst/>
            </a:prstGeom>
            <a:blipFill>
              <a:blip r:embed="rId8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kstSylinder 15">
            <a:extLst>
              <a:ext uri="{FF2B5EF4-FFF2-40B4-BE49-F238E27FC236}">
                <a16:creationId xmlns:a16="http://schemas.microsoft.com/office/drawing/2014/main" id="{2CFA5E8A-2EE3-3C0B-93CC-E5A1A5F13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04" y="1334189"/>
            <a:ext cx="114054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ja-JP" sz="4000" b="1" dirty="0">
                <a:solidFill>
                  <a:schemeClr val="bg1"/>
                </a:solidFill>
                <a:latin typeface="Exo" panose="02000503000000000000" pitchFamily="2" charset="77"/>
                <a:ea typeface="Roboto" pitchFamily="2" charset="0"/>
              </a:rPr>
              <a:t>製品ライン：PNGVN.community</a:t>
            </a:r>
            <a:endParaRPr lang="en-GB" altLang="en-US" sz="4000" dirty="0">
              <a:solidFill>
                <a:schemeClr val="bg1"/>
              </a:solidFill>
              <a:latin typeface="Exo Light" panose="02000303000000000000" pitchFamily="2" charset="77"/>
              <a:ea typeface="Roboto Light" pitchFamily="2" charset="0"/>
            </a:endParaRPr>
          </a:p>
        </p:txBody>
      </p:sp>
      <p:sp>
        <p:nvSpPr>
          <p:cNvPr id="2" name="TekstSylinder 15">
            <a:extLst>
              <a:ext uri="{FF2B5EF4-FFF2-40B4-BE49-F238E27FC236}">
                <a16:creationId xmlns:a16="http://schemas.microsoft.com/office/drawing/2014/main" id="{C9547FA7-6295-1390-5572-618FE817D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404" y="318938"/>
            <a:ext cx="54985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ja-JP" altLang="zh-CN" sz="2000" b="1" dirty="0">
                <a:solidFill>
                  <a:schemeClr val="bg1"/>
                </a:solidFill>
                <a:effectLst>
                  <a:glow rad="1831274">
                    <a:schemeClr val="tx1">
                      <a:alpha val="25000"/>
                    </a:schemeClr>
                  </a:glow>
                </a:effectLst>
                <a:latin typeface="Roboto" pitchFamily="2" charset="0"/>
                <a:ea typeface="Roboto" pitchFamily="2" charset="0"/>
              </a:rPr>
              <a:t>すべては数字の中に</a:t>
            </a:r>
            <a:endParaRPr kumimoji="0" lang="en-US" altLang="en-US" sz="2000" b="1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831274">
                  <a:schemeClr val="tx1">
                    <a:alpha val="25000"/>
                  </a:schemeClr>
                </a:glow>
              </a:effectLst>
              <a:uLnTx/>
              <a:uFillTx/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714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14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DF72A3-40C8-65BA-B7DB-FA3A65B45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8" descr="Abstract Gradient Blur Shape 21054498 PNG">
            <a:extLst>
              <a:ext uri="{FF2B5EF4-FFF2-40B4-BE49-F238E27FC236}">
                <a16:creationId xmlns:a16="http://schemas.microsoft.com/office/drawing/2014/main" id="{FF7C82FC-C1E4-4D63-3B8D-92E390496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33573">
            <a:off x="6065960" y="-150689"/>
            <a:ext cx="6070049" cy="690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000E35C-FCAA-8E58-8A51-7D5E902D2EE2}"/>
              </a:ext>
            </a:extLst>
          </p:cNvPr>
          <p:cNvGrpSpPr/>
          <p:nvPr/>
        </p:nvGrpSpPr>
        <p:grpSpPr>
          <a:xfrm>
            <a:off x="1134085" y="2964627"/>
            <a:ext cx="4622056" cy="2916803"/>
            <a:chOff x="6532530" y="1864353"/>
            <a:chExt cx="4622056" cy="291680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2B9EC2-BEC4-6132-BF73-6295FF6F46A8}"/>
                </a:ext>
              </a:extLst>
            </p:cNvPr>
            <p:cNvSpPr txBox="1"/>
            <p:nvPr/>
          </p:nvSpPr>
          <p:spPr>
            <a:xfrm>
              <a:off x="6532530" y="3488494"/>
              <a:ext cx="4622056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>
                <a:defRPr sz="1800"/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zh-CN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Roboto Light" pitchFamily="2" charset="0"/>
                  <a:ea typeface="Roboto Light" pitchFamily="2" charset="0"/>
                  <a:cs typeface="+mn-cs"/>
                </a:rPr>
                <a:t>ダウンラインのバイナリーマッチングボーナス（最大4レベル）の割合を獲得します。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dirty="0">
                <a:latin typeface="Roboto Light" pitchFamily="2" charset="0"/>
                <a:ea typeface="Roboto Light" pitchFamily="2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ja-JP" sz="1800" b="1" dirty="0">
                  <a:latin typeface="Roboto" pitchFamily="2" charset="0"/>
                  <a:ea typeface="Roboto" pitchFamily="2" charset="0"/>
                </a:rPr>
                <a:t>7つのランクで4％のプールシェア</a:t>
              </a:r>
              <a:endParaRPr lang="nb-NO" sz="2400" b="1" dirty="0"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FA2B382-CB61-9FB9-0599-5BA07F650EA5}"/>
                </a:ext>
              </a:extLst>
            </p:cNvPr>
            <p:cNvSpPr txBox="1"/>
            <p:nvPr/>
          </p:nvSpPr>
          <p:spPr>
            <a:xfrm>
              <a:off x="9257980" y="1944310"/>
              <a:ext cx="162897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>
                <a:defRPr sz="20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rPr>
                <a:t>レベル1：10％
レベル2：10％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rPr>
                <a:t>レベル3：15％
レベル4：20％</a:t>
              </a:r>
              <a:endParaRPr kumimoji="0" lang="nb-NO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4D98CB4-207A-796C-526A-3A5A060EDE7D}"/>
                </a:ext>
              </a:extLst>
            </p:cNvPr>
            <p:cNvGrpSpPr/>
            <p:nvPr/>
          </p:nvGrpSpPr>
          <p:grpSpPr>
            <a:xfrm>
              <a:off x="6983085" y="1864353"/>
              <a:ext cx="2047553" cy="1427220"/>
              <a:chOff x="6534662" y="1697240"/>
              <a:chExt cx="2047553" cy="142722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FB60756F-0251-F288-F008-B676A08145FB}"/>
                  </a:ext>
                </a:extLst>
              </p:cNvPr>
              <p:cNvGrpSpPr/>
              <p:nvPr/>
            </p:nvGrpSpPr>
            <p:grpSpPr>
              <a:xfrm>
                <a:off x="7431509" y="1697240"/>
                <a:ext cx="1150706" cy="1263023"/>
                <a:chOff x="1954076" y="1357273"/>
                <a:chExt cx="1150706" cy="1263023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8AE87EC2-8626-2A34-7932-7A8CD70C71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954076" y="1728476"/>
                  <a:ext cx="1150706" cy="891820"/>
                </a:xfrm>
                <a:prstGeom prst="rect">
                  <a:avLst/>
                </a:prstGeom>
              </p:spPr>
            </p:pic>
            <p:pic>
              <p:nvPicPr>
                <p:cNvPr id="15" name="Picture 2" descr="Stock Market Arrow PNGs for Free Download">
                  <a:extLst>
                    <a:ext uri="{FF2B5EF4-FFF2-40B4-BE49-F238E27FC236}">
                      <a16:creationId xmlns:a16="http://schemas.microsoft.com/office/drawing/2014/main" id="{F95DCA18-E6A7-1187-8738-0E8B4454A68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55059" y="1357273"/>
                  <a:ext cx="948739" cy="9487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FE9002EC-335A-86F2-F8E2-3FBA8B325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34662" y="1743308"/>
                <a:ext cx="1381152" cy="1381152"/>
              </a:xfrm>
              <a:prstGeom prst="rect">
                <a:avLst/>
              </a:prstGeom>
            </p:spPr>
          </p:pic>
        </p:grpSp>
      </p:grpSp>
      <p:sp>
        <p:nvSpPr>
          <p:cNvPr id="21" name="TekstSylinder 15">
            <a:extLst>
              <a:ext uri="{FF2B5EF4-FFF2-40B4-BE49-F238E27FC236}">
                <a16:creationId xmlns:a16="http://schemas.microsoft.com/office/drawing/2014/main" id="{BD3C0F56-603B-E0A0-F1D8-B29699CC1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04" y="1334006"/>
            <a:ext cx="1140544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ja-JP" sz="4000" b="1" dirty="0">
                <a:latin typeface="Exo" panose="02000503000000000000" pitchFamily="2" charset="77"/>
                <a:ea typeface="Roboto" pitchFamily="2" charset="0"/>
              </a:rPr>
              <a:t>バイナリープランで稼ぐ
pngvn.community</a:t>
            </a:r>
            <a:endParaRPr kumimoji="0" lang="en-GB" altLang="en-US" sz="2000" u="none" strike="noStrike" kern="1200" cap="none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13" name="TekstSylinder 15">
            <a:extLst>
              <a:ext uri="{FF2B5EF4-FFF2-40B4-BE49-F238E27FC236}">
                <a16:creationId xmlns:a16="http://schemas.microsoft.com/office/drawing/2014/main" id="{64A8158E-BF38-70BF-1AFB-C9B698607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404" y="318938"/>
            <a:ext cx="54985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ja-JP" altLang="zh-CN" sz="2000" b="1" dirty="0">
                <a:solidFill>
                  <a:schemeClr val="bg1"/>
                </a:solidFill>
                <a:effectLst>
                  <a:glow rad="1831274">
                    <a:schemeClr val="tx1">
                      <a:alpha val="25000"/>
                    </a:schemeClr>
                  </a:glow>
                </a:effectLst>
                <a:latin typeface="Roboto" pitchFamily="2" charset="0"/>
                <a:ea typeface="Roboto" pitchFamily="2" charset="0"/>
              </a:rPr>
              <a:t>すべては数字の中に</a:t>
            </a:r>
            <a:endParaRPr kumimoji="0" lang="en-US" altLang="en-US" sz="2000" b="1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831274">
                  <a:schemeClr val="tx1">
                    <a:alpha val="25000"/>
                  </a:schemeClr>
                </a:glow>
              </a:effectLst>
              <a:uLnTx/>
              <a:uFillTx/>
              <a:latin typeface="Roboto" pitchFamily="2" charset="0"/>
              <a:ea typeface="Roboto" pitchFamily="2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9D772C6-5CAC-F0C4-FF01-B357251E45D1}"/>
              </a:ext>
            </a:extLst>
          </p:cNvPr>
          <p:cNvGrpSpPr/>
          <p:nvPr/>
        </p:nvGrpSpPr>
        <p:grpSpPr>
          <a:xfrm>
            <a:off x="8329582" y="1729968"/>
            <a:ext cx="3311419" cy="2100200"/>
            <a:chOff x="873720" y="1729968"/>
            <a:chExt cx="3311419" cy="2100200"/>
          </a:xfrm>
        </p:grpSpPr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902E2D1F-681E-E32C-75B9-DAC263332EE1}"/>
                </a:ext>
              </a:extLst>
            </p:cNvPr>
            <p:cNvSpPr/>
            <p:nvPr/>
          </p:nvSpPr>
          <p:spPr>
            <a:xfrm>
              <a:off x="924243" y="1729968"/>
              <a:ext cx="3210369" cy="2100200"/>
            </a:xfrm>
            <a:prstGeom prst="roundRect">
              <a:avLst>
                <a:gd name="adj" fmla="val 2757"/>
              </a:avLst>
            </a:prstGeom>
            <a:gradFill flip="none" rotWithShape="1">
              <a:gsLst>
                <a:gs pos="0">
                  <a:srgbClr val="7030A0">
                    <a:alpha val="50143"/>
                  </a:srgbClr>
                </a:gs>
                <a:gs pos="74000">
                  <a:schemeClr val="bg1">
                    <a:alpha val="44844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897616F-532D-930E-1349-B50F7E1BC973}"/>
                </a:ext>
              </a:extLst>
            </p:cNvPr>
            <p:cNvGrpSpPr/>
            <p:nvPr/>
          </p:nvGrpSpPr>
          <p:grpSpPr>
            <a:xfrm>
              <a:off x="2082111" y="1900710"/>
              <a:ext cx="894632" cy="981953"/>
              <a:chOff x="1954076" y="1357274"/>
              <a:chExt cx="1150706" cy="1263022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D85ACE6A-2C30-B64D-9F2D-47901948D3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54076" y="1728476"/>
                <a:ext cx="1150706" cy="891820"/>
              </a:xfrm>
              <a:prstGeom prst="rect">
                <a:avLst/>
              </a:prstGeom>
            </p:spPr>
          </p:pic>
          <p:pic>
            <p:nvPicPr>
              <p:cNvPr id="54" name="Picture 2" descr="Stock Market Arrow PNGs for Free Download">
                <a:extLst>
                  <a:ext uri="{FF2B5EF4-FFF2-40B4-BE49-F238E27FC236}">
                    <a16:creationId xmlns:a16="http://schemas.microsoft.com/office/drawing/2014/main" id="{3B08F28E-1980-232A-F08A-59946E8FF2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5060" y="1357274"/>
                <a:ext cx="948739" cy="9487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1165660-3D61-4959-5469-4129A5215362}"/>
                </a:ext>
              </a:extLst>
            </p:cNvPr>
            <p:cNvSpPr txBox="1"/>
            <p:nvPr/>
          </p:nvSpPr>
          <p:spPr>
            <a:xfrm>
              <a:off x="873720" y="2950258"/>
              <a:ext cx="33114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zh-CN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Roboto Light" pitchFamily="2" charset="0"/>
                  <a:ea typeface="Roboto Light" pitchFamily="2" charset="0"/>
                  <a:cs typeface="+mn-cs"/>
                </a:rPr>
                <a:t>すべての個人NFT販売で</a:t>
              </a:r>
              <a:r>
                <a:rPr kumimoji="0" lang="ja-JP" altLang="zh-CN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Light" pitchFamily="2" charset="0"/>
                  <a:ea typeface="Roboto Light" pitchFamily="2" charset="0"/>
                  <a:cs typeface="+mn-cs"/>
                </a:rPr>
                <a:t>5％</a:t>
              </a:r>
              <a:br>
                <a:rPr kumimoji="0" lang="nb-NO" altLang="ja-JP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Roboto Light" pitchFamily="2" charset="0"/>
                  <a:ea typeface="Roboto Light" pitchFamily="2" charset="0"/>
                  <a:cs typeface="+mn-cs"/>
                </a:rPr>
              </a:br>
              <a:r>
                <a:rPr kumimoji="0" lang="ja-JP" altLang="zh-CN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Light" pitchFamily="2" charset="0"/>
                  <a:ea typeface="Roboto Light" pitchFamily="2" charset="0"/>
                  <a:cs typeface="+mn-cs"/>
                </a:rPr>
                <a:t>の</a:t>
              </a:r>
              <a:r>
                <a:rPr kumimoji="0" lang="ja-JP" altLang="zh-CN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Roboto Light" pitchFamily="2" charset="0"/>
                  <a:ea typeface="Roboto Light" pitchFamily="2" charset="0"/>
                  <a:cs typeface="+mn-cs"/>
                </a:rPr>
                <a:t>コミッションを獲得</a:t>
              </a:r>
              <a:endParaRPr kumimoji="0" lang="nb-NO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Light" pitchFamily="2" charset="0"/>
                <a:ea typeface="Roboto Light" pitchFamily="2" charset="0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1643001-9873-5BA8-5526-5AE4F632E4B0}"/>
              </a:ext>
            </a:extLst>
          </p:cNvPr>
          <p:cNvGrpSpPr/>
          <p:nvPr/>
        </p:nvGrpSpPr>
        <p:grpSpPr>
          <a:xfrm>
            <a:off x="8380105" y="4014929"/>
            <a:ext cx="3210369" cy="2100200"/>
            <a:chOff x="924243" y="4014929"/>
            <a:chExt cx="3210369" cy="2100200"/>
          </a:xfrm>
        </p:grpSpPr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5CBEB1B8-6156-A8F6-8D23-33E9CDD59C44}"/>
                </a:ext>
              </a:extLst>
            </p:cNvPr>
            <p:cNvSpPr/>
            <p:nvPr/>
          </p:nvSpPr>
          <p:spPr>
            <a:xfrm>
              <a:off x="924243" y="4014929"/>
              <a:ext cx="3210369" cy="2100200"/>
            </a:xfrm>
            <a:prstGeom prst="roundRect">
              <a:avLst>
                <a:gd name="adj" fmla="val 2757"/>
              </a:avLst>
            </a:prstGeom>
            <a:gradFill flip="none" rotWithShape="1">
              <a:gsLst>
                <a:gs pos="0">
                  <a:srgbClr val="0070C0">
                    <a:alpha val="50132"/>
                  </a:srgbClr>
                </a:gs>
                <a:gs pos="74000">
                  <a:schemeClr val="bg1">
                    <a:alpha val="45127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EBA2973-45BA-AB05-0759-E56354F7E129}"/>
                </a:ext>
              </a:extLst>
            </p:cNvPr>
            <p:cNvSpPr txBox="1"/>
            <p:nvPr/>
          </p:nvSpPr>
          <p:spPr>
            <a:xfrm>
              <a:off x="1282933" y="5224561"/>
              <a:ext cx="24929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zh-CN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Roboto Light" pitchFamily="2" charset="0"/>
                  <a:ea typeface="Roboto Light" pitchFamily="2" charset="0"/>
                  <a:cs typeface="+mn-cs"/>
                </a:rPr>
                <a:t>ペイレッグの週間</a:t>
              </a:r>
              <a:r>
                <a:rPr kumimoji="0" lang="ja-JP" altLang="zh-CN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Light" pitchFamily="2" charset="0"/>
                  <a:ea typeface="Roboto Light" pitchFamily="2" charset="0"/>
                  <a:cs typeface="+mn-cs"/>
                </a:rPr>
                <a:t>ボリ</a:t>
              </a:r>
              <a:br>
                <a:rPr kumimoji="0" lang="nb-NO" altLang="ja-JP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Roboto Light" pitchFamily="2" charset="0"/>
                  <a:ea typeface="Roboto Light" pitchFamily="2" charset="0"/>
                  <a:cs typeface="+mn-cs"/>
                </a:rPr>
              </a:br>
              <a:r>
                <a:rPr kumimoji="0" lang="ja-JP" altLang="zh-CN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 Light" pitchFamily="2" charset="0"/>
                  <a:ea typeface="Roboto Light" pitchFamily="2" charset="0"/>
                  <a:cs typeface="+mn-cs"/>
                </a:rPr>
                <a:t>ュ</a:t>
              </a:r>
              <a:r>
                <a:rPr kumimoji="0" lang="ja-JP" altLang="zh-CN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Roboto Light" pitchFamily="2" charset="0"/>
                  <a:ea typeface="Roboto Light" pitchFamily="2" charset="0"/>
                  <a:cs typeface="+mn-cs"/>
                </a:rPr>
                <a:t>ームの10％を獲得</a:t>
              </a:r>
              <a:endParaRPr kumimoji="0" lang="nb-NO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Light" pitchFamily="2" charset="0"/>
                <a:ea typeface="Roboto Light" pitchFamily="2" charset="0"/>
                <a:cs typeface="+mn-cs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DFA7DBE2-62CE-ECAB-E9A9-7B703F9B4DF3}"/>
                </a:ext>
              </a:extLst>
            </p:cNvPr>
            <p:cNvGrpSpPr/>
            <p:nvPr/>
          </p:nvGrpSpPr>
          <p:grpSpPr>
            <a:xfrm>
              <a:off x="2082111" y="4185671"/>
              <a:ext cx="894632" cy="981954"/>
              <a:chOff x="1954076" y="1357273"/>
              <a:chExt cx="1150706" cy="126302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A31DA229-D7AC-C9C0-0237-23A5121026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54076" y="1728476"/>
                <a:ext cx="1150706" cy="891820"/>
              </a:xfrm>
              <a:prstGeom prst="rect">
                <a:avLst/>
              </a:prstGeom>
            </p:spPr>
          </p:pic>
          <p:pic>
            <p:nvPicPr>
              <p:cNvPr id="60" name="Picture 2" descr="Stock Market Arrow PNGs for Free Download">
                <a:extLst>
                  <a:ext uri="{FF2B5EF4-FFF2-40B4-BE49-F238E27FC236}">
                    <a16:creationId xmlns:a16="http://schemas.microsoft.com/office/drawing/2014/main" id="{FD4F4C8D-B2FE-59EE-14B7-0BF04B38D2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5059" y="1357273"/>
                <a:ext cx="948739" cy="948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080393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D86356-49CC-A005-E97B-D0FC08501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8" descr="Abstract Gradient Blur Shape 21054498 PNG">
            <a:extLst>
              <a:ext uri="{FF2B5EF4-FFF2-40B4-BE49-F238E27FC236}">
                <a16:creationId xmlns:a16="http://schemas.microsoft.com/office/drawing/2014/main" id="{EF325343-71C9-6421-5AF8-BAD607609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33573">
            <a:off x="6065960" y="-150689"/>
            <a:ext cx="6070049" cy="690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Sylinder 15">
            <a:extLst>
              <a:ext uri="{FF2B5EF4-FFF2-40B4-BE49-F238E27FC236}">
                <a16:creationId xmlns:a16="http://schemas.microsoft.com/office/drawing/2014/main" id="{48C89E5B-51F6-F187-1884-76BEA9E9E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04" y="1334006"/>
            <a:ext cx="11405444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ja-JP" altLang="zh-CN" sz="4000" b="1" dirty="0">
                <a:latin typeface="Exo" panose="02000503000000000000" pitchFamily="2" charset="77"/>
                <a:ea typeface="Roboto" pitchFamily="2" charset="0"/>
              </a:rPr>
              <a:t>暗号ポートフォリオを成長させる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ja-JP" altLang="zh-CN" sz="18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itchFamily="2" charset="0"/>
                <a:ea typeface="Roboto Light" pitchFamily="2" charset="0"/>
              </a:rPr>
              <a:t>誰かを招待するたびに、あなたは稼ぎ、資産を成長させます</a:t>
            </a:r>
            <a:endParaRPr kumimoji="0" lang="en-GB" altLang="en-US" sz="1800" u="none" strike="noStrike" kern="1200" cap="none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13" name="TekstSylinder 15">
            <a:extLst>
              <a:ext uri="{FF2B5EF4-FFF2-40B4-BE49-F238E27FC236}">
                <a16:creationId xmlns:a16="http://schemas.microsoft.com/office/drawing/2014/main" id="{AF35B528-9FD7-9A0A-1914-D17F34587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404" y="318938"/>
            <a:ext cx="54985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ja-JP" altLang="zh-CN" sz="2000" b="1" dirty="0">
                <a:solidFill>
                  <a:schemeClr val="bg1"/>
                </a:solidFill>
                <a:effectLst>
                  <a:glow rad="1831274">
                    <a:schemeClr val="tx1">
                      <a:alpha val="25000"/>
                    </a:schemeClr>
                  </a:glow>
                </a:effectLst>
                <a:latin typeface="Roboto" pitchFamily="2" charset="0"/>
                <a:ea typeface="Roboto" pitchFamily="2" charset="0"/>
              </a:rPr>
              <a:t>すべては数字の中に</a:t>
            </a:r>
            <a:endParaRPr kumimoji="0" lang="en-US" altLang="en-US" sz="2000" b="1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831274">
                  <a:schemeClr val="tx1">
                    <a:alpha val="25000"/>
                  </a:schemeClr>
                </a:glow>
              </a:effectLst>
              <a:uLnTx/>
              <a:uFillTx/>
              <a:latin typeface="Roboto" pitchFamily="2" charset="0"/>
              <a:ea typeface="Roboto" pitchFamily="2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C265912-E452-82AB-DC88-CD2DBAF525F8}"/>
              </a:ext>
            </a:extLst>
          </p:cNvPr>
          <p:cNvGrpSpPr/>
          <p:nvPr/>
        </p:nvGrpSpPr>
        <p:grpSpPr>
          <a:xfrm>
            <a:off x="8329582" y="1729968"/>
            <a:ext cx="3311419" cy="2100200"/>
            <a:chOff x="873720" y="1729968"/>
            <a:chExt cx="3311419" cy="2100200"/>
          </a:xfrm>
        </p:grpSpPr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85D6F939-6A8A-CFAF-E9D4-13A0842AED54}"/>
                </a:ext>
              </a:extLst>
            </p:cNvPr>
            <p:cNvSpPr/>
            <p:nvPr/>
          </p:nvSpPr>
          <p:spPr>
            <a:xfrm>
              <a:off x="924243" y="1729968"/>
              <a:ext cx="3210369" cy="2100200"/>
            </a:xfrm>
            <a:prstGeom prst="roundRect">
              <a:avLst>
                <a:gd name="adj" fmla="val 2757"/>
              </a:avLst>
            </a:prstGeom>
            <a:gradFill flip="none" rotWithShape="1">
              <a:gsLst>
                <a:gs pos="0">
                  <a:srgbClr val="7030A0">
                    <a:alpha val="50143"/>
                  </a:srgbClr>
                </a:gs>
                <a:gs pos="74000">
                  <a:schemeClr val="bg1">
                    <a:alpha val="44844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8F9AE678-3953-94B3-614C-03ED94C95E72}"/>
                </a:ext>
              </a:extLst>
            </p:cNvPr>
            <p:cNvGrpSpPr/>
            <p:nvPr/>
          </p:nvGrpSpPr>
          <p:grpSpPr>
            <a:xfrm>
              <a:off x="2082111" y="1900710"/>
              <a:ext cx="894632" cy="981953"/>
              <a:chOff x="1954076" y="1357274"/>
              <a:chExt cx="1150706" cy="1263022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A48CC81A-B1F9-22CC-76BA-4C0A417E75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54076" y="1728476"/>
                <a:ext cx="1150706" cy="891820"/>
              </a:xfrm>
              <a:prstGeom prst="rect">
                <a:avLst/>
              </a:prstGeom>
            </p:spPr>
          </p:pic>
          <p:pic>
            <p:nvPicPr>
              <p:cNvPr id="55" name="Picture 2" descr="Stock Market Arrow PNGs for Free Download">
                <a:extLst>
                  <a:ext uri="{FF2B5EF4-FFF2-40B4-BE49-F238E27FC236}">
                    <a16:creationId xmlns:a16="http://schemas.microsoft.com/office/drawing/2014/main" id="{8D181AB1-E62F-90D2-7FED-6E12218572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5060" y="1357274"/>
                <a:ext cx="948739" cy="9487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C9B9963-8D52-DBBF-7820-F1B1DCFCC459}"/>
                </a:ext>
              </a:extLst>
            </p:cNvPr>
            <p:cNvSpPr txBox="1"/>
            <p:nvPr/>
          </p:nvSpPr>
          <p:spPr>
            <a:xfrm>
              <a:off x="873720" y="2950258"/>
              <a:ext cx="33114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zh-CN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Roboto Light" pitchFamily="2" charset="0"/>
                  <a:ea typeface="Roboto Light" pitchFamily="2" charset="0"/>
                  <a:cs typeface="+mn-cs"/>
                </a:rPr>
                <a:t>すべての個人NFT販売で5%のコミッションを獲得</a:t>
              </a:r>
              <a:endParaRPr kumimoji="0" lang="nb-NO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Light" pitchFamily="2" charset="0"/>
                <a:ea typeface="Roboto Light" pitchFamily="2" charset="0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7BDD066-D7A7-4FA7-B5EE-F8E363906C15}"/>
              </a:ext>
            </a:extLst>
          </p:cNvPr>
          <p:cNvGrpSpPr/>
          <p:nvPr/>
        </p:nvGrpSpPr>
        <p:grpSpPr>
          <a:xfrm>
            <a:off x="8380105" y="4014929"/>
            <a:ext cx="3210369" cy="2100200"/>
            <a:chOff x="924243" y="4014929"/>
            <a:chExt cx="3210369" cy="2100200"/>
          </a:xfrm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D38FF316-75D2-8E3E-97D9-94B422B44B3A}"/>
                </a:ext>
              </a:extLst>
            </p:cNvPr>
            <p:cNvSpPr/>
            <p:nvPr/>
          </p:nvSpPr>
          <p:spPr>
            <a:xfrm>
              <a:off x="924243" y="4014929"/>
              <a:ext cx="3210369" cy="2100200"/>
            </a:xfrm>
            <a:prstGeom prst="roundRect">
              <a:avLst>
                <a:gd name="adj" fmla="val 2757"/>
              </a:avLst>
            </a:prstGeom>
            <a:gradFill flip="none" rotWithShape="1">
              <a:gsLst>
                <a:gs pos="0">
                  <a:srgbClr val="0070C0">
                    <a:alpha val="50132"/>
                  </a:srgbClr>
                </a:gs>
                <a:gs pos="74000">
                  <a:schemeClr val="bg1">
                    <a:alpha val="45127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690FCD9-5EBA-3D2B-17BE-80B659E13D74}"/>
                </a:ext>
              </a:extLst>
            </p:cNvPr>
            <p:cNvSpPr txBox="1"/>
            <p:nvPr/>
          </p:nvSpPr>
          <p:spPr>
            <a:xfrm>
              <a:off x="1256483" y="5224561"/>
              <a:ext cx="25458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Roboto Light" pitchFamily="2" charset="0"/>
                  <a:ea typeface="Roboto Light" pitchFamily="2" charset="0"/>
                  <a:cs typeface="+mn-cs"/>
                </a:rPr>
                <a:t>PNGVN 2トークンで
10%獲得</a:t>
              </a:r>
              <a:endParaRPr kumimoji="0" lang="nb-NO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Light" pitchFamily="2" charset="0"/>
                <a:ea typeface="Roboto Light" pitchFamily="2" charset="0"/>
                <a:cs typeface="+mn-cs"/>
              </a:endParaRP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89D556BB-96AF-2F36-C844-383CFB30521C}"/>
                </a:ext>
              </a:extLst>
            </p:cNvPr>
            <p:cNvGrpSpPr/>
            <p:nvPr/>
          </p:nvGrpSpPr>
          <p:grpSpPr>
            <a:xfrm>
              <a:off x="2082111" y="4185671"/>
              <a:ext cx="894632" cy="981954"/>
              <a:chOff x="1954076" y="1357273"/>
              <a:chExt cx="1150706" cy="1263023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DF20421C-9A0C-C75F-6129-60CFE55193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54076" y="1728476"/>
                <a:ext cx="1150706" cy="891820"/>
              </a:xfrm>
              <a:prstGeom prst="rect">
                <a:avLst/>
              </a:prstGeom>
            </p:spPr>
          </p:pic>
          <p:pic>
            <p:nvPicPr>
              <p:cNvPr id="61" name="Picture 2" descr="Stock Market Arrow PNGs for Free Download">
                <a:extLst>
                  <a:ext uri="{FF2B5EF4-FFF2-40B4-BE49-F238E27FC236}">
                    <a16:creationId xmlns:a16="http://schemas.microsoft.com/office/drawing/2014/main" id="{9E58DD21-B791-F6F1-C1EA-166F736929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5059" y="1357273"/>
                <a:ext cx="948739" cy="948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52E6DF9-A2A5-2790-3F71-FFF1160A6021}"/>
              </a:ext>
            </a:extLst>
          </p:cNvPr>
          <p:cNvGrpSpPr/>
          <p:nvPr/>
        </p:nvGrpSpPr>
        <p:grpSpPr>
          <a:xfrm>
            <a:off x="1152266" y="2887667"/>
            <a:ext cx="4809515" cy="3116902"/>
            <a:chOff x="1152266" y="2887667"/>
            <a:chExt cx="4809515" cy="311690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7A32BDB-C920-C2F9-F719-F23CF5A0507F}"/>
                </a:ext>
              </a:extLst>
            </p:cNvPr>
            <p:cNvSpPr txBox="1"/>
            <p:nvPr/>
          </p:nvSpPr>
          <p:spPr>
            <a:xfrm>
              <a:off x="1152266" y="3841636"/>
              <a:ext cx="480951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ja-JP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Roboto Medium" pitchFamily="2" charset="0"/>
                  <a:ea typeface="Roboto Medium" pitchFamily="2" charset="0"/>
                </a:rPr>
                <a:t>例
ゴールドバンドルで
誰かを招待する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E4EE0E81-D24A-6489-B66D-D34544D5BB24}"/>
                </a:ext>
              </a:extLst>
            </p:cNvPr>
            <p:cNvGrpSpPr/>
            <p:nvPr/>
          </p:nvGrpSpPr>
          <p:grpSpPr>
            <a:xfrm>
              <a:off x="2900764" y="2887667"/>
              <a:ext cx="1312515" cy="859867"/>
              <a:chOff x="7259181" y="1655542"/>
              <a:chExt cx="2133763" cy="1397891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C5784684-B83A-374D-6FF4-43676683BDC8}"/>
                  </a:ext>
                </a:extLst>
              </p:cNvPr>
              <p:cNvGrpSpPr/>
              <p:nvPr/>
            </p:nvGrpSpPr>
            <p:grpSpPr>
              <a:xfrm>
                <a:off x="8143771" y="1749029"/>
                <a:ext cx="1249173" cy="1304404"/>
                <a:chOff x="2666338" y="1409062"/>
                <a:chExt cx="1249173" cy="1304404"/>
              </a:xfrm>
            </p:grpSpPr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id="{D842F8FF-B402-AED1-42D2-FA2AD85E69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666338" y="1821646"/>
                  <a:ext cx="1150706" cy="891820"/>
                </a:xfrm>
                <a:prstGeom prst="rect">
                  <a:avLst/>
                </a:prstGeom>
              </p:spPr>
            </p:pic>
            <p:pic>
              <p:nvPicPr>
                <p:cNvPr id="68" name="Picture 2" descr="Stock Market Arrow PNGs for Free Download">
                  <a:extLst>
                    <a:ext uri="{FF2B5EF4-FFF2-40B4-BE49-F238E27FC236}">
                      <a16:creationId xmlns:a16="http://schemas.microsoft.com/office/drawing/2014/main" id="{7E61F8F6-D6E7-F17C-4C11-1ED070A57FB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66772" y="1409062"/>
                  <a:ext cx="948739" cy="9487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EEA78BBA-DB49-CD0A-1FFE-4BD2EABFBE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59181" y="1655542"/>
                <a:ext cx="1381152" cy="1381152"/>
              </a:xfrm>
              <a:prstGeom prst="rect">
                <a:avLst/>
              </a:prstGeom>
            </p:spPr>
          </p:pic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8FD4702-08E4-2DCD-BAF0-DC7A7178284D}"/>
                </a:ext>
              </a:extLst>
            </p:cNvPr>
            <p:cNvGrpSpPr/>
            <p:nvPr/>
          </p:nvGrpSpPr>
          <p:grpSpPr>
            <a:xfrm>
              <a:off x="1576674" y="4826167"/>
              <a:ext cx="3611280" cy="1178402"/>
              <a:chOff x="251209" y="4539110"/>
              <a:chExt cx="3611280" cy="1178402"/>
            </a:xfrm>
          </p:grpSpPr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5316B411-4237-47CD-43DB-40ACBA028536}"/>
                  </a:ext>
                </a:extLst>
              </p:cNvPr>
              <p:cNvSpPr/>
              <p:nvPr/>
            </p:nvSpPr>
            <p:spPr>
              <a:xfrm>
                <a:off x="251210" y="4539110"/>
                <a:ext cx="1721534" cy="1178402"/>
              </a:xfrm>
              <a:prstGeom prst="roundRect">
                <a:avLst>
                  <a:gd name="adj" fmla="val 2757"/>
                </a:avLst>
              </a:prstGeom>
              <a:gradFill flip="none" rotWithShape="1">
                <a:gsLst>
                  <a:gs pos="0">
                    <a:srgbClr val="7030A0">
                      <a:alpha val="39748"/>
                    </a:srgbClr>
                  </a:gs>
                  <a:gs pos="62000">
                    <a:schemeClr val="bg1">
                      <a:alpha val="452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F1E15BB-08BF-A882-15BC-F35223EE37DE}"/>
                  </a:ext>
                </a:extLst>
              </p:cNvPr>
              <p:cNvSpPr txBox="1"/>
              <p:nvPr/>
            </p:nvSpPr>
            <p:spPr>
              <a:xfrm>
                <a:off x="251209" y="4664472"/>
                <a:ext cx="1721535" cy="892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zh-CN" altLang="en-US" sz="2400" b="1" dirty="0">
                    <a:solidFill>
                      <a:srgbClr val="7030A0"/>
                    </a:solidFill>
                    <a:latin typeface="Roboto" pitchFamily="2" charset="0"/>
                    <a:ea typeface="Roboto" pitchFamily="2" charset="0"/>
                  </a:rPr>
                  <a:t>$195</a:t>
                </a:r>
                <a:endParaRPr lang="en-US" sz="2400" dirty="0">
                  <a:solidFill>
                    <a:srgbClr val="7030A0"/>
                  </a:solidFill>
                  <a:latin typeface="Roboto Light" pitchFamily="2" charset="0"/>
                  <a:ea typeface="Roboto Light" pitchFamily="2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ja-JP" sz="1400" dirty="0">
                    <a:latin typeface="Roboto Light" pitchFamily="2" charset="0"/>
                    <a:ea typeface="Roboto Light" pitchFamily="2" charset="0"/>
                  </a:rPr>
                  <a:t>5%直接
紹介ボーナス</a:t>
                </a:r>
                <a:endParaRPr lang="nb-NO" sz="1400" dirty="0">
                  <a:latin typeface="Roboto Light" pitchFamily="2" charset="0"/>
                  <a:ea typeface="Roboto Light" pitchFamily="2" charset="0"/>
                </a:endParaRPr>
              </a:p>
            </p:txBody>
          </p:sp>
          <p:sp>
            <p:nvSpPr>
              <p:cNvPr id="72" name="Rounded Rectangle 71">
                <a:extLst>
                  <a:ext uri="{FF2B5EF4-FFF2-40B4-BE49-F238E27FC236}">
                    <a16:creationId xmlns:a16="http://schemas.microsoft.com/office/drawing/2014/main" id="{FEE1595B-CFCF-3E95-541A-282613591BF5}"/>
                  </a:ext>
                </a:extLst>
              </p:cNvPr>
              <p:cNvSpPr/>
              <p:nvPr/>
            </p:nvSpPr>
            <p:spPr>
              <a:xfrm>
                <a:off x="2140955" y="4539110"/>
                <a:ext cx="1721534" cy="1178402"/>
              </a:xfrm>
              <a:prstGeom prst="roundRect">
                <a:avLst>
                  <a:gd name="adj" fmla="val 2757"/>
                </a:avLst>
              </a:prstGeom>
              <a:gradFill flip="none" rotWithShape="1">
                <a:gsLst>
                  <a:gs pos="0">
                    <a:srgbClr val="0070C0">
                      <a:alpha val="45000"/>
                    </a:srgbClr>
                  </a:gs>
                  <a:gs pos="62000">
                    <a:schemeClr val="bg1">
                      <a:alpha val="452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18ECDE3A-8283-C674-CAE2-79A839090D20}"/>
                  </a:ext>
                </a:extLst>
              </p:cNvPr>
              <p:cNvSpPr txBox="1"/>
              <p:nvPr/>
            </p:nvSpPr>
            <p:spPr>
              <a:xfrm>
                <a:off x="2140956" y="4664471"/>
                <a:ext cx="1721533" cy="892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zh-CN" altLang="en-US" sz="2400" b="1" dirty="0">
                    <a:solidFill>
                      <a:srgbClr val="0070C0"/>
                    </a:solidFill>
                    <a:latin typeface="Roboto" pitchFamily="2" charset="0"/>
                    <a:ea typeface="Roboto" pitchFamily="2" charset="0"/>
                  </a:rPr>
                  <a:t>$390</a:t>
                </a:r>
                <a:endParaRPr lang="en-US" sz="2400" dirty="0">
                  <a:solidFill>
                    <a:srgbClr val="0070C0"/>
                  </a:solidFill>
                  <a:latin typeface="Roboto Light" pitchFamily="2" charset="0"/>
                  <a:ea typeface="Roboto Light" pitchFamily="2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1400" dirty="0">
                    <a:latin typeface="Roboto Light" pitchFamily="2" charset="0"/>
                    <a:ea typeface="Roboto Light" pitchFamily="2" charset="0"/>
                  </a:rPr>
                  <a:t>PNGVN2トークンで
10%</a:t>
                </a:r>
                <a:endParaRPr lang="nb-NO" sz="1400" dirty="0">
                  <a:latin typeface="Roboto Light" pitchFamily="2" charset="0"/>
                  <a:ea typeface="Roboto Light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2853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B2F553-4936-7C22-8327-ECC8CAFCD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8" descr="Abstract Gradient Blur Shape 21054498 PNG">
            <a:extLst>
              <a:ext uri="{FF2B5EF4-FFF2-40B4-BE49-F238E27FC236}">
                <a16:creationId xmlns:a16="http://schemas.microsoft.com/office/drawing/2014/main" id="{57ED4D65-096A-EA6B-C210-D60B0278D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5199">
            <a:off x="5780188" y="200200"/>
            <a:ext cx="7723674" cy="879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E259C7-DD86-1184-96D8-E7D17617F1DC}"/>
              </a:ext>
            </a:extLst>
          </p:cNvPr>
          <p:cNvSpPr txBox="1"/>
          <p:nvPr/>
        </p:nvSpPr>
        <p:spPr>
          <a:xfrm>
            <a:off x="390463" y="3514175"/>
            <a:ext cx="6871380" cy="1673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zh-CN" altLang="ja-JP" dirty="0">
                <a:latin typeface="Roboto Light" pitchFamily="2" charset="0"/>
                <a:ea typeface="Roboto Light" pitchFamily="2" charset="0"/>
              </a:rPr>
              <a:t>機能的なブランド構築NFTを購入する</a:t>
            </a:r>
          </a:p>
          <a:p>
            <a:pPr marL="342900" marR="0" lvl="0" indent="-34290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zh-CN" altLang="ja-JP" dirty="0">
                <a:latin typeface="Roboto Light" pitchFamily="2" charset="0"/>
                <a:ea typeface="Roboto Light" pitchFamily="2" charset="0"/>
              </a:rPr>
              <a:t>積極的に活動し、毎月NFTを購入する</a:t>
            </a:r>
          </a:p>
          <a:p>
            <a:pPr marL="342900" marR="0" lvl="0" indent="-34290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ja-JP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Light" pitchFamily="2" charset="0"/>
                <a:ea typeface="Roboto Light" pitchFamily="2" charset="0"/>
                <a:cs typeface="+mn-cs"/>
              </a:rPr>
              <a:t>誰かを招待して、トークンの価値の10%を受け取る</a:t>
            </a:r>
          </a:p>
        </p:txBody>
      </p:sp>
      <p:sp>
        <p:nvSpPr>
          <p:cNvPr id="13" name="TekstSylinder 15">
            <a:extLst>
              <a:ext uri="{FF2B5EF4-FFF2-40B4-BE49-F238E27FC236}">
                <a16:creationId xmlns:a16="http://schemas.microsoft.com/office/drawing/2014/main" id="{C3B0ED50-2374-2DA6-6362-3289D58D5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404" y="318938"/>
            <a:ext cx="54985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ja-JP" altLang="zh-CN" sz="2000" b="1" dirty="0">
                <a:solidFill>
                  <a:schemeClr val="bg1"/>
                </a:solidFill>
                <a:effectLst>
                  <a:glow rad="1831274">
                    <a:schemeClr val="tx1">
                      <a:alpha val="25000"/>
                    </a:schemeClr>
                  </a:glow>
                </a:effectLst>
                <a:latin typeface="Roboto" pitchFamily="2" charset="0"/>
                <a:ea typeface="Roboto" pitchFamily="2" charset="0"/>
              </a:rPr>
              <a:t>すべては数字の中に</a:t>
            </a:r>
            <a:endParaRPr kumimoji="0" lang="en-US" altLang="en-US" sz="2000" b="1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831274">
                  <a:schemeClr val="tx1">
                    <a:alpha val="25000"/>
                  </a:schemeClr>
                </a:glow>
              </a:effectLst>
              <a:uLnTx/>
              <a:uFillTx/>
              <a:latin typeface="Roboto" pitchFamily="2" charset="0"/>
              <a:ea typeface="Roboto" pitchFamily="2" charset="0"/>
            </a:endParaRPr>
          </a:p>
        </p:txBody>
      </p:sp>
      <p:sp>
        <p:nvSpPr>
          <p:cNvPr id="2" name="TekstSylinder 15">
            <a:extLst>
              <a:ext uri="{FF2B5EF4-FFF2-40B4-BE49-F238E27FC236}">
                <a16:creationId xmlns:a16="http://schemas.microsoft.com/office/drawing/2014/main" id="{E2FFECD5-B80F-8AA1-BC5A-94279A990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04" y="1339311"/>
            <a:ext cx="11405444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ja-JP" sz="4000" b="1" dirty="0">
                <a:latin typeface="Exo" panose="02000503000000000000" pitchFamily="2" charset="77"/>
                <a:ea typeface="Roboto" pitchFamily="2" charset="0"/>
              </a:rPr>
              <a:t>暗号資産を構築する最も簡単な方法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ja-JP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PNGVNトークンを構築し、保有することです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0" lang="en-GB" altLang="en-US" sz="1800" u="none" strike="noStrike" kern="1200" cap="none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Roboto Light" pitchFamily="2" charset="0"/>
              <a:ea typeface="Roboto Light" pitchFamily="2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B222231-444D-36DE-3B80-8E84768903AC}"/>
              </a:ext>
            </a:extLst>
          </p:cNvPr>
          <p:cNvGrpSpPr/>
          <p:nvPr/>
        </p:nvGrpSpPr>
        <p:grpSpPr>
          <a:xfrm>
            <a:off x="7416643" y="1995632"/>
            <a:ext cx="3822344" cy="3682758"/>
            <a:chOff x="6729584" y="1377430"/>
            <a:chExt cx="4629771" cy="4460699"/>
          </a:xfrm>
        </p:grpSpPr>
        <p:pic>
          <p:nvPicPr>
            <p:cNvPr id="38" name="Picture 2" descr="Stock Market Arrow PNGs for Free Download">
              <a:extLst>
                <a:ext uri="{FF2B5EF4-FFF2-40B4-BE49-F238E27FC236}">
                  <a16:creationId xmlns:a16="http://schemas.microsoft.com/office/drawing/2014/main" id="{03A4A1C2-09BC-A4B0-4077-F50EDEB422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2756" y="1377430"/>
              <a:ext cx="1899671" cy="1899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 descr="A group of gold coins  AI-generated content may be incorrect.">
              <a:extLst>
                <a:ext uri="{FF2B5EF4-FFF2-40B4-BE49-F238E27FC236}">
                  <a16:creationId xmlns:a16="http://schemas.microsoft.com/office/drawing/2014/main" id="{FEB5679C-6024-36A3-2FBC-FE7BBAA2B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752" y="3216748"/>
              <a:ext cx="3868603" cy="2621381"/>
            </a:xfrm>
            <a:prstGeom prst="rect">
              <a:avLst/>
            </a:prstGeom>
          </p:spPr>
        </p:pic>
        <p:pic>
          <p:nvPicPr>
            <p:cNvPr id="37" name="Picture 36" descr="A cartoon of a penguin wearing a suit and tie  AI-generated content may be incorrect.">
              <a:extLst>
                <a:ext uri="{FF2B5EF4-FFF2-40B4-BE49-F238E27FC236}">
                  <a16:creationId xmlns:a16="http://schemas.microsoft.com/office/drawing/2014/main" id="{8F17344E-3308-3F3A-3C1C-D5348D081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9584" y="2263248"/>
              <a:ext cx="2936931" cy="23315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0169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3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15">
            <a:extLst>
              <a:ext uri="{FF2B5EF4-FFF2-40B4-BE49-F238E27FC236}">
                <a16:creationId xmlns:a16="http://schemas.microsoft.com/office/drawing/2014/main" id="{8A931766-FB6F-F293-054E-F30BC26A0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625" y="1675752"/>
            <a:ext cx="10926749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ja-JP" altLang="zh-CN" sz="2400" dirty="0">
                <a:solidFill>
                  <a:schemeClr val="bg1"/>
                </a:solidFill>
                <a:latin typeface="Roboto Thin" pitchFamily="2" charset="0"/>
                <a:ea typeface="Roboto Thin" pitchFamily="2" charset="0"/>
              </a:rPr>
              <a:t>NFT、WEB3、暗号通貨、デジタル資産、インデックスファンド、AI、現実世界の資産は、単なる流行語ではなく、私たちが生きている世界であり、常に進化しています。あなたはそれらとともに進化していますか？</a:t>
            </a:r>
            <a:endParaRPr lang="en-US" altLang="en-US" sz="2400" dirty="0">
              <a:solidFill>
                <a:schemeClr val="bg1"/>
              </a:solidFill>
              <a:latin typeface="Roboto Light" pitchFamily="2" charset="0"/>
              <a:ea typeface="Roboto Light" pitchFamily="2" charset="0"/>
            </a:endParaRPr>
          </a:p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en-US" sz="2400" dirty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 </a:t>
            </a:r>
          </a:p>
          <a:p>
            <a:pPr lvl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ja-JP" altLang="zh-CN" sz="2400" dirty="0">
                <a:gradFill>
                  <a:gsLst>
                    <a:gs pos="11000">
                      <a:srgbClr val="925A25"/>
                    </a:gs>
                    <a:gs pos="23000">
                      <a:srgbClr val="FBEF9B"/>
                    </a:gs>
                    <a:gs pos="34020">
                      <a:srgbClr val="E1AF58"/>
                    </a:gs>
                    <a:gs pos="45000">
                      <a:srgbClr val="E5BE6F"/>
                    </a:gs>
                    <a:gs pos="56000">
                      <a:srgbClr val="FBEF9B"/>
                    </a:gs>
                    <a:gs pos="68000">
                      <a:srgbClr val="FBEF9B"/>
                    </a:gs>
                    <a:gs pos="78000">
                      <a:srgbClr val="DEAF53"/>
                    </a:gs>
                    <a:gs pos="87000">
                      <a:srgbClr val="8F5A26"/>
                    </a:gs>
                    <a:gs pos="0">
                      <a:srgbClr val="C29145"/>
                    </a:gs>
                    <a:gs pos="100000">
                      <a:srgbClr val="BA8430"/>
                    </a:gs>
                  </a:gsLst>
                  <a:lin ang="2700000" scaled="0"/>
                </a:gradFill>
                <a:latin typeface="Exo Light" panose="02000303000000000000" pitchFamily="2" charset="77"/>
                <a:ea typeface="Roboto" pitchFamily="2" charset="0"/>
              </a:rPr>
              <a:t>PNGVNの価値は、デジタル進化をナビゲートするのに役立つように設計されています。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3CFA87F-CA50-6CF3-6FE5-B410F5CCADF7}"/>
              </a:ext>
            </a:extLst>
          </p:cNvPr>
          <p:cNvGrpSpPr/>
          <p:nvPr/>
        </p:nvGrpSpPr>
        <p:grpSpPr>
          <a:xfrm>
            <a:off x="781552" y="4888527"/>
            <a:ext cx="11293211" cy="1335612"/>
            <a:chOff x="2286964" y="4498028"/>
            <a:chExt cx="8751691" cy="133561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9DB2C0C-11AD-D424-5C9F-335C77E2E552}"/>
                </a:ext>
              </a:extLst>
            </p:cNvPr>
            <p:cNvSpPr txBox="1"/>
            <p:nvPr/>
          </p:nvSpPr>
          <p:spPr>
            <a:xfrm>
              <a:off x="3027151" y="4883471"/>
              <a:ext cx="8011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zh-CN" sz="2800" b="1" dirty="0">
                  <a:solidFill>
                    <a:srgbClr val="00B050"/>
                  </a:solidFill>
                  <a:latin typeface="Unbounded" pitchFamily="2" charset="77"/>
                </a:rPr>
                <a:t>透明</a:t>
              </a:r>
              <a:r>
                <a:rPr lang="ja-JP" altLang="zh-CN" sz="2800" b="1">
                  <a:solidFill>
                    <a:srgbClr val="00B050"/>
                  </a:solidFill>
                  <a:latin typeface="Unbounded" pitchFamily="2" charset="77"/>
                </a:rPr>
                <a:t>性　　　　　　</a:t>
              </a:r>
              <a:r>
                <a:rPr lang="nb-NO" altLang="ja-JP" sz="2800" b="1" dirty="0">
                  <a:solidFill>
                    <a:srgbClr val="00B050"/>
                  </a:solidFill>
                  <a:latin typeface="Unbounded" pitchFamily="2" charset="77"/>
                </a:rPr>
                <a:t>               </a:t>
              </a:r>
              <a:r>
                <a:rPr lang="ja-JP" altLang="zh-CN" sz="2800" b="1">
                  <a:solidFill>
                    <a:srgbClr val="00B050"/>
                  </a:solidFill>
                  <a:latin typeface="Unbounded" pitchFamily="2" charset="77"/>
                </a:rPr>
                <a:t>セ</a:t>
              </a:r>
              <a:r>
                <a:rPr lang="ja-JP" altLang="zh-CN" sz="2800" b="1" dirty="0">
                  <a:solidFill>
                    <a:srgbClr val="00B050"/>
                  </a:solidFill>
                  <a:latin typeface="Unbounded" pitchFamily="2" charset="77"/>
                </a:rPr>
                <a:t>キュリテ</a:t>
              </a:r>
              <a:r>
                <a:rPr lang="ja-JP" altLang="zh-CN" sz="2800" b="1">
                  <a:solidFill>
                    <a:srgbClr val="00B050"/>
                  </a:solidFill>
                  <a:latin typeface="Unbounded" pitchFamily="2" charset="77"/>
                </a:rPr>
                <a:t>ィ　　　自</a:t>
              </a:r>
              <a:r>
                <a:rPr lang="ja-JP" altLang="zh-CN" sz="2800" b="1" dirty="0">
                  <a:solidFill>
                    <a:srgbClr val="00B050"/>
                  </a:solidFill>
                  <a:latin typeface="Unbounded" pitchFamily="2" charset="77"/>
                </a:rPr>
                <a:t>由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pic>
          <p:nvPicPr>
            <p:cNvPr id="5122" name="Picture 2" descr="✓ Check Mark Button Emoji">
              <a:extLst>
                <a:ext uri="{FF2B5EF4-FFF2-40B4-BE49-F238E27FC236}">
                  <a16:creationId xmlns:a16="http://schemas.microsoft.com/office/drawing/2014/main" id="{8058738D-8B03-3190-8F5C-5B64BB6DA4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964" y="4498029"/>
              <a:ext cx="862735" cy="1294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✓ Check Mark Button Emoji">
              <a:extLst>
                <a:ext uri="{FF2B5EF4-FFF2-40B4-BE49-F238E27FC236}">
                  <a16:creationId xmlns:a16="http://schemas.microsoft.com/office/drawing/2014/main" id="{51903EF3-EE66-2392-01C9-3327CC0785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5743" y="4498028"/>
              <a:ext cx="862735" cy="1294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✓ Check Mark Button Emoji">
              <a:extLst>
                <a:ext uri="{FF2B5EF4-FFF2-40B4-BE49-F238E27FC236}">
                  <a16:creationId xmlns:a16="http://schemas.microsoft.com/office/drawing/2014/main" id="{4748E08E-1D9B-DC10-D827-F0C1ED2D6A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7021" y="4539537"/>
              <a:ext cx="862735" cy="1294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kstSylinder 15">
            <a:extLst>
              <a:ext uri="{FF2B5EF4-FFF2-40B4-BE49-F238E27FC236}">
                <a16:creationId xmlns:a16="http://schemas.microsoft.com/office/drawing/2014/main" id="{2D25FACA-E66A-74BB-F663-57B401C0B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404" y="318938"/>
            <a:ext cx="54985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ja-JP" altLang="zh-CN" sz="2000" b="1" dirty="0">
                <a:solidFill>
                  <a:schemeClr val="bg1"/>
                </a:solidFill>
                <a:effectLst>
                  <a:glow rad="1831274">
                    <a:schemeClr val="tx1">
                      <a:alpha val="25000"/>
                    </a:schemeClr>
                  </a:glow>
                </a:effectLst>
                <a:latin typeface="Roboto" pitchFamily="2" charset="0"/>
                <a:ea typeface="Roboto" pitchFamily="2" charset="0"/>
              </a:rPr>
              <a:t>すべては数字の中に</a:t>
            </a:r>
            <a:endParaRPr kumimoji="0" lang="en-US" altLang="en-US" sz="2000" b="1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831274">
                  <a:schemeClr val="tx1">
                    <a:alpha val="25000"/>
                  </a:schemeClr>
                </a:glow>
              </a:effectLst>
              <a:uLnTx/>
              <a:uFillTx/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04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59DC66-B868-74DC-E76C-180F6AF96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8" descr="Abstract Gradient Blur Shape 21054498 PNG">
            <a:extLst>
              <a:ext uri="{FF2B5EF4-FFF2-40B4-BE49-F238E27FC236}">
                <a16:creationId xmlns:a16="http://schemas.microsoft.com/office/drawing/2014/main" id="{848B119C-425C-A23C-69EA-2EF502FA1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49755">
            <a:off x="1445202" y="254511"/>
            <a:ext cx="6070049" cy="690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Sylinder 15">
            <a:extLst>
              <a:ext uri="{FF2B5EF4-FFF2-40B4-BE49-F238E27FC236}">
                <a16:creationId xmlns:a16="http://schemas.microsoft.com/office/drawing/2014/main" id="{C31F78B5-DBA9-F722-884A-743413FDF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802" y="3538700"/>
            <a:ext cx="29547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ja-JP" sz="2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xo Light" panose="02000303000000000000" pitchFamily="2" charset="77"/>
                <a:ea typeface="Roboto Light" pitchFamily="2" charset="0"/>
              </a:rPr>
              <a:t>将来の価値と成長のために設計</a:t>
            </a:r>
          </a:p>
        </p:txBody>
      </p:sp>
      <p:sp>
        <p:nvSpPr>
          <p:cNvPr id="13" name="TekstSylinder 15">
            <a:extLst>
              <a:ext uri="{FF2B5EF4-FFF2-40B4-BE49-F238E27FC236}">
                <a16:creationId xmlns:a16="http://schemas.microsoft.com/office/drawing/2014/main" id="{E50DD592-AA4F-791C-F722-5804C83AF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04" y="1334006"/>
            <a:ext cx="114054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ja-JP" sz="4000" b="1" dirty="0">
                <a:solidFill>
                  <a:schemeClr val="bg1"/>
                </a:solidFill>
                <a:latin typeface="Exo" panose="02000503000000000000" pitchFamily="2" charset="77"/>
                <a:ea typeface="Roboto" pitchFamily="2" charset="0"/>
              </a:rPr>
              <a:t>資産管理の透明性完璧な戦略</a:t>
            </a:r>
            <a:endParaRPr kumimoji="0" lang="en-GB" altLang="en-US" sz="2000" u="none" strike="noStrike" kern="1200" cap="none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Roboto Light" pitchFamily="2" charset="0"/>
              <a:ea typeface="Roboto Light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A4AB95-9C58-0876-669A-8E466B5DFD06}"/>
              </a:ext>
            </a:extLst>
          </p:cNvPr>
          <p:cNvGrpSpPr/>
          <p:nvPr/>
        </p:nvGrpSpPr>
        <p:grpSpPr>
          <a:xfrm>
            <a:off x="4348000" y="2675379"/>
            <a:ext cx="3210368" cy="3230282"/>
            <a:chOff x="1051675" y="2666932"/>
            <a:chExt cx="3210372" cy="2597332"/>
          </a:xfrm>
        </p:grpSpPr>
        <p:sp>
          <p:nvSpPr>
            <p:cNvPr id="15" name="Round Same Side Corner Rectangle 5">
              <a:extLst>
                <a:ext uri="{FF2B5EF4-FFF2-40B4-BE49-F238E27FC236}">
                  <a16:creationId xmlns:a16="http://schemas.microsoft.com/office/drawing/2014/main" id="{73A30053-B820-5932-3558-E4018F0DB2C3}"/>
                </a:ext>
              </a:extLst>
            </p:cNvPr>
            <p:cNvSpPr/>
            <p:nvPr/>
          </p:nvSpPr>
          <p:spPr>
            <a:xfrm flipV="1">
              <a:off x="1051675" y="4329761"/>
              <a:ext cx="3210371" cy="934503"/>
            </a:xfrm>
            <a:prstGeom prst="round2SameRect">
              <a:avLst>
                <a:gd name="adj1" fmla="val 7926"/>
                <a:gd name="adj2" fmla="val 0"/>
              </a:avLst>
            </a:prstGeom>
            <a:gradFill>
              <a:gsLst>
                <a:gs pos="8000">
                  <a:srgbClr val="00B050"/>
                </a:gs>
                <a:gs pos="100000">
                  <a:srgbClr val="92D050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kstSylinder 3">
              <a:extLst>
                <a:ext uri="{FF2B5EF4-FFF2-40B4-BE49-F238E27FC236}">
                  <a16:creationId xmlns:a16="http://schemas.microsoft.com/office/drawing/2014/main" id="{EEB9EE0C-4D62-4566-2675-D310CE1649B4}"/>
                </a:ext>
              </a:extLst>
            </p:cNvPr>
            <p:cNvSpPr txBox="1"/>
            <p:nvPr/>
          </p:nvSpPr>
          <p:spPr>
            <a:xfrm>
              <a:off x="1051675" y="4474709"/>
              <a:ext cx="3210372" cy="668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Light" pitchFamily="2" charset="0"/>
                  <a:ea typeface="Roboto Light" pitchFamily="2" charset="0"/>
                  <a:cs typeface="Roboto" panose="02000000000000000000" pitchFamily="2" charset="0"/>
                </a:rPr>
                <a:t>投資
25%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ROBOTO LIGHT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7" name="Round Same Side Corner Rectangle 7">
              <a:extLst>
                <a:ext uri="{FF2B5EF4-FFF2-40B4-BE49-F238E27FC236}">
                  <a16:creationId xmlns:a16="http://schemas.microsoft.com/office/drawing/2014/main" id="{CCF3627E-542A-90B0-BD2C-1FE51A776499}"/>
                </a:ext>
              </a:extLst>
            </p:cNvPr>
            <p:cNvSpPr/>
            <p:nvPr/>
          </p:nvSpPr>
          <p:spPr>
            <a:xfrm>
              <a:off x="1051675" y="2666932"/>
              <a:ext cx="3210371" cy="1662829"/>
            </a:xfrm>
            <a:prstGeom prst="round2SameRect">
              <a:avLst>
                <a:gd name="adj1" fmla="val 4526"/>
                <a:gd name="adj2" fmla="val 0"/>
              </a:avLst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96C833-5C59-D9AD-2A67-774FE2670ED2}"/>
              </a:ext>
            </a:extLst>
          </p:cNvPr>
          <p:cNvGrpSpPr/>
          <p:nvPr/>
        </p:nvGrpSpPr>
        <p:grpSpPr>
          <a:xfrm>
            <a:off x="7781102" y="2675378"/>
            <a:ext cx="3210366" cy="3230282"/>
            <a:chOff x="1051675" y="2666932"/>
            <a:chExt cx="3210372" cy="2597334"/>
          </a:xfrm>
        </p:grpSpPr>
        <p:sp>
          <p:nvSpPr>
            <p:cNvPr id="19" name="Round Same Side Corner Rectangle 18">
              <a:extLst>
                <a:ext uri="{FF2B5EF4-FFF2-40B4-BE49-F238E27FC236}">
                  <a16:creationId xmlns:a16="http://schemas.microsoft.com/office/drawing/2014/main" id="{57F72328-329A-DFFE-E304-3E7B18B1CD2A}"/>
                </a:ext>
              </a:extLst>
            </p:cNvPr>
            <p:cNvSpPr/>
            <p:nvPr/>
          </p:nvSpPr>
          <p:spPr>
            <a:xfrm flipV="1">
              <a:off x="1051675" y="4329760"/>
              <a:ext cx="3210371" cy="934506"/>
            </a:xfrm>
            <a:prstGeom prst="round2SameRect">
              <a:avLst>
                <a:gd name="adj1" fmla="val 6469"/>
                <a:gd name="adj2" fmla="val 0"/>
              </a:avLst>
            </a:prstGeom>
            <a:gradFill>
              <a:gsLst>
                <a:gs pos="8000">
                  <a:srgbClr val="002060"/>
                </a:gs>
                <a:gs pos="100000">
                  <a:schemeClr val="accent1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kstSylinder 3">
              <a:extLst>
                <a:ext uri="{FF2B5EF4-FFF2-40B4-BE49-F238E27FC236}">
                  <a16:creationId xmlns:a16="http://schemas.microsoft.com/office/drawing/2014/main" id="{C5EE7C52-1280-63E5-1030-EAC130A2B9AB}"/>
                </a:ext>
              </a:extLst>
            </p:cNvPr>
            <p:cNvSpPr txBox="1"/>
            <p:nvPr/>
          </p:nvSpPr>
          <p:spPr>
            <a:xfrm>
              <a:off x="1051675" y="4474709"/>
              <a:ext cx="3210372" cy="668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Light" pitchFamily="2" charset="0"/>
                  <a:ea typeface="Roboto Light" pitchFamily="2" charset="0"/>
                  <a:cs typeface="Roboto" panose="02000000000000000000" pitchFamily="2" charset="0"/>
                </a:rPr>
                <a:t>配当
20%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ROBOTO LIGHT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1" name="Round Same Side Corner Rectangle 20">
              <a:extLst>
                <a:ext uri="{FF2B5EF4-FFF2-40B4-BE49-F238E27FC236}">
                  <a16:creationId xmlns:a16="http://schemas.microsoft.com/office/drawing/2014/main" id="{A8B573C0-9BB0-B5DD-704C-8F6FA0756916}"/>
                </a:ext>
              </a:extLst>
            </p:cNvPr>
            <p:cNvSpPr/>
            <p:nvPr/>
          </p:nvSpPr>
          <p:spPr>
            <a:xfrm>
              <a:off x="1051675" y="2666932"/>
              <a:ext cx="3210371" cy="1662829"/>
            </a:xfrm>
            <a:prstGeom prst="round2SameRect">
              <a:avLst>
                <a:gd name="adj1" fmla="val 4526"/>
                <a:gd name="adj2" fmla="val 0"/>
              </a:avLst>
            </a:pr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kstSylinder 15">
            <a:extLst>
              <a:ext uri="{FF2B5EF4-FFF2-40B4-BE49-F238E27FC236}">
                <a16:creationId xmlns:a16="http://schemas.microsoft.com/office/drawing/2014/main" id="{222CC3ED-D121-C2A0-E2A3-E34E261A5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404" y="318938"/>
            <a:ext cx="54985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ja-JP" altLang="zh-CN" sz="2000" b="1" dirty="0">
                <a:solidFill>
                  <a:schemeClr val="bg1"/>
                </a:solidFill>
                <a:effectLst>
                  <a:glow rad="1831274">
                    <a:schemeClr val="tx1">
                      <a:alpha val="25000"/>
                    </a:schemeClr>
                  </a:glow>
                </a:effectLst>
                <a:latin typeface="Roboto" pitchFamily="2" charset="0"/>
                <a:ea typeface="Roboto" pitchFamily="2" charset="0"/>
              </a:rPr>
              <a:t>すべては数字の中に</a:t>
            </a:r>
            <a:endParaRPr kumimoji="0" lang="en-US" altLang="en-US" sz="2000" b="1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831274">
                  <a:schemeClr val="tx1">
                    <a:alpha val="25000"/>
                  </a:schemeClr>
                </a:glow>
              </a:effectLst>
              <a:uLnTx/>
              <a:uFillTx/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347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423435-61CC-8FB3-2454-B483DDE42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DA986A0-968F-0704-CB1D-176E50D9F0BB}"/>
              </a:ext>
            </a:extLst>
          </p:cNvPr>
          <p:cNvGrpSpPr/>
          <p:nvPr/>
        </p:nvGrpSpPr>
        <p:grpSpPr>
          <a:xfrm>
            <a:off x="6095999" y="2633612"/>
            <a:ext cx="5044325" cy="3375301"/>
            <a:chOff x="6096000" y="2022112"/>
            <a:chExt cx="5044324" cy="3508633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4670C2C-AC40-E345-A975-3ED57ED1B7DE}"/>
                </a:ext>
              </a:extLst>
            </p:cNvPr>
            <p:cNvSpPr/>
            <p:nvPr/>
          </p:nvSpPr>
          <p:spPr>
            <a:xfrm>
              <a:off x="6096000" y="2022112"/>
              <a:ext cx="5044324" cy="3508633"/>
            </a:xfrm>
            <a:prstGeom prst="roundRect">
              <a:avLst>
                <a:gd name="adj" fmla="val 3711"/>
              </a:avLst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F50320D-628F-F5F8-B95E-17138A2A1569}"/>
                </a:ext>
              </a:extLst>
            </p:cNvPr>
            <p:cNvSpPr/>
            <p:nvPr/>
          </p:nvSpPr>
          <p:spPr>
            <a:xfrm>
              <a:off x="6116454" y="2097741"/>
              <a:ext cx="849060" cy="2882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0C2F5EE-60B7-72F8-BF9A-FDC0C1348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53518" y="2144237"/>
              <a:ext cx="849060" cy="17510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A5C5CFE-6780-8735-62B2-1584C0229058}"/>
              </a:ext>
            </a:extLst>
          </p:cNvPr>
          <p:cNvGrpSpPr/>
          <p:nvPr/>
        </p:nvGrpSpPr>
        <p:grpSpPr>
          <a:xfrm>
            <a:off x="1051674" y="2633613"/>
            <a:ext cx="4776103" cy="3375300"/>
            <a:chOff x="1051674" y="2022113"/>
            <a:chExt cx="4776103" cy="3522078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3823DE3-BFE8-1334-7C81-0AD8504D21C1}"/>
                </a:ext>
              </a:extLst>
            </p:cNvPr>
            <p:cNvGrpSpPr/>
            <p:nvPr/>
          </p:nvGrpSpPr>
          <p:grpSpPr>
            <a:xfrm>
              <a:off x="1051674" y="3923814"/>
              <a:ext cx="4776103" cy="1620377"/>
              <a:chOff x="1051674" y="3923814"/>
              <a:chExt cx="4776103" cy="1620377"/>
            </a:xfrm>
          </p:grpSpPr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E943DF3E-FBB0-7CF7-CAE2-234DE865A19F}"/>
                  </a:ext>
                </a:extLst>
              </p:cNvPr>
              <p:cNvSpPr/>
              <p:nvPr/>
            </p:nvSpPr>
            <p:spPr>
              <a:xfrm>
                <a:off x="1051674" y="3923814"/>
                <a:ext cx="4776103" cy="1620377"/>
              </a:xfrm>
              <a:prstGeom prst="roundRect">
                <a:avLst>
                  <a:gd name="adj" fmla="val 6111"/>
                </a:avLst>
              </a:prstGeom>
              <a:gradFill flip="none" rotWithShape="1">
                <a:gsLst>
                  <a:gs pos="0">
                    <a:schemeClr val="bg1">
                      <a:alpha val="5210"/>
                      <a:lumMod val="81000"/>
                    </a:schemeClr>
                  </a:gs>
                  <a:gs pos="100000">
                    <a:srgbClr val="277CCB">
                      <a:alpha val="44000"/>
                    </a:srgbClr>
                  </a:gs>
                </a:gsLst>
                <a:lin ang="0" scaled="1"/>
                <a:tileRect/>
              </a:gra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080" name="Picture 8" descr="Coinstore New Public Chain Forum “Finding the Future Alpha” Has Completed  Successfully">
                <a:extLst>
                  <a:ext uri="{FF2B5EF4-FFF2-40B4-BE49-F238E27FC236}">
                    <a16:creationId xmlns:a16="http://schemas.microsoft.com/office/drawing/2014/main" id="{F1E587C1-F00E-974B-CF44-18C6A06094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screen"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434715" y="4186579"/>
                <a:ext cx="1393062" cy="13576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7" name="TekstSylinder 15">
                <a:extLst>
                  <a:ext uri="{FF2B5EF4-FFF2-40B4-BE49-F238E27FC236}">
                    <a16:creationId xmlns:a16="http://schemas.microsoft.com/office/drawing/2014/main" id="{15DFB862-2D23-F5E5-F3A6-F7140BCB69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2965" y="4287726"/>
                <a:ext cx="4434812" cy="8029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ja-JP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Roboto" pitchFamily="2" charset="0"/>
                    <a:ea typeface="Roboto" pitchFamily="2" charset="0"/>
                    <a:cs typeface="+mn-cs"/>
                  </a:rPr>
                  <a:t>CEXのPNGVNインデックス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ja-JP" altLang="ja-JP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 Light" pitchFamily="2" charset="0"/>
                    <a:ea typeface="Roboto Light" pitchFamily="2" charset="0"/>
                    <a:cs typeface="+mn-cs"/>
                  </a:rPr>
                  <a:t>10個のトークンとコイン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AC2BEF1-A360-5C53-57E2-97DC54E653F0}"/>
                </a:ext>
              </a:extLst>
            </p:cNvPr>
            <p:cNvGrpSpPr/>
            <p:nvPr/>
          </p:nvGrpSpPr>
          <p:grpSpPr>
            <a:xfrm>
              <a:off x="1051675" y="2022113"/>
              <a:ext cx="4776102" cy="1620377"/>
              <a:chOff x="1051675" y="2022113"/>
              <a:chExt cx="4776102" cy="1620377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09ADA422-B5DC-745E-AD2E-6F620EFB8E1F}"/>
                  </a:ext>
                </a:extLst>
              </p:cNvPr>
              <p:cNvGrpSpPr/>
              <p:nvPr/>
            </p:nvGrpSpPr>
            <p:grpSpPr>
              <a:xfrm>
                <a:off x="1051675" y="2022113"/>
                <a:ext cx="4776102" cy="1620377"/>
                <a:chOff x="1051675" y="2022113"/>
                <a:chExt cx="4776102" cy="1620377"/>
              </a:xfrm>
            </p:grpSpPr>
            <p:sp>
              <p:nvSpPr>
                <p:cNvPr id="10" name="Rounded Rectangle 9">
                  <a:extLst>
                    <a:ext uri="{FF2B5EF4-FFF2-40B4-BE49-F238E27FC236}">
                      <a16:creationId xmlns:a16="http://schemas.microsoft.com/office/drawing/2014/main" id="{98A25F98-03F0-0BC1-4A40-DD5C0846D524}"/>
                    </a:ext>
                  </a:extLst>
                </p:cNvPr>
                <p:cNvSpPr/>
                <p:nvPr/>
              </p:nvSpPr>
              <p:spPr>
                <a:xfrm>
                  <a:off x="1051675" y="2022113"/>
                  <a:ext cx="4776102" cy="1620377"/>
                </a:xfrm>
                <a:prstGeom prst="roundRect">
                  <a:avLst>
                    <a:gd name="adj" fmla="val 6111"/>
                  </a:avLst>
                </a:prstGeom>
                <a:gradFill flip="none" rotWithShape="1">
                  <a:gsLst>
                    <a:gs pos="0">
                      <a:schemeClr val="bg1">
                        <a:alpha val="5054"/>
                      </a:schemeClr>
                    </a:gs>
                    <a:gs pos="100000">
                      <a:srgbClr val="FF007A">
                        <a:alpha val="22000"/>
                      </a:srgbClr>
                    </a:gs>
                  </a:gsLst>
                  <a:lin ang="0" scaled="1"/>
                  <a:tileRect/>
                </a:gradFill>
                <a:ln w="31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4" name="Picture 4">
                  <a:extLst>
                    <a:ext uri="{FF2B5EF4-FFF2-40B4-BE49-F238E27FC236}">
                      <a16:creationId xmlns:a16="http://schemas.microsoft.com/office/drawing/2014/main" id="{B268D19B-1831-75D8-05DB-51C19B4B63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4746197" y="2386024"/>
                  <a:ext cx="1081579" cy="125646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8" name="TekstSylinder 15">
                <a:extLst>
                  <a:ext uri="{FF2B5EF4-FFF2-40B4-BE49-F238E27FC236}">
                    <a16:creationId xmlns:a16="http://schemas.microsoft.com/office/drawing/2014/main" id="{EFA391B1-5DF8-22FE-8E3B-31127F79E7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2965" y="2386025"/>
                <a:ext cx="4434812" cy="8029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ja-JP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7A"/>
                    </a:solidFill>
                    <a:effectLst/>
                    <a:uLnTx/>
                    <a:uFillTx/>
                    <a:latin typeface="Roboto" pitchFamily="2" charset="0"/>
                    <a:ea typeface="Roboto" pitchFamily="2" charset="0"/>
                    <a:cs typeface="+mn-cs"/>
                  </a:rPr>
                  <a:t>DEXのPNGVNインデックス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ja-JP" altLang="ja-JP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 Light" pitchFamily="2" charset="0"/>
                    <a:ea typeface="Roboto Light" pitchFamily="2" charset="0"/>
                    <a:cs typeface="+mn-cs"/>
                  </a:rPr>
                  <a:t>70個のトークンとコイン</a:t>
                </a:r>
              </a:p>
            </p:txBody>
          </p:sp>
        </p:grpSp>
      </p:grpSp>
      <p:sp>
        <p:nvSpPr>
          <p:cNvPr id="13" name="TekstSylinder 15">
            <a:extLst>
              <a:ext uri="{FF2B5EF4-FFF2-40B4-BE49-F238E27FC236}">
                <a16:creationId xmlns:a16="http://schemas.microsoft.com/office/drawing/2014/main" id="{53FEA57A-C410-3D3C-1E8D-117DACC78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04" y="1334006"/>
            <a:ext cx="121263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ja-JP" altLang="en-US" sz="4000" b="1" dirty="0">
                <a:solidFill>
                  <a:schemeClr val="bg1"/>
                </a:solidFill>
                <a:latin typeface="Exo" panose="02000503000000000000" pitchFamily="2" charset="77"/>
                <a:ea typeface="Roboto" pitchFamily="2" charset="0"/>
              </a:rPr>
              <a:t>B A Mのセキュリティ</a:t>
            </a:r>
            <a:endParaRPr lang="en-GB" altLang="en-US" sz="4000" b="1" spc="-150" dirty="0">
              <a:solidFill>
                <a:schemeClr val="bg1"/>
              </a:solidFill>
              <a:latin typeface="Exo" panose="02000503000000000000" pitchFamily="2" charset="77"/>
              <a:ea typeface="Roboto" pitchFamily="2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itchFamily="2" charset="0"/>
                <a:ea typeface="Roboto Light" pitchFamily="2" charset="0"/>
              </a:rPr>
              <a:t>年間10%の利益分配</a:t>
            </a:r>
            <a:endParaRPr kumimoji="0" lang="en-GB" altLang="en-US" sz="2000" u="none" strike="noStrike" kern="1200" cap="none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2" name="TekstSylinder 15">
            <a:extLst>
              <a:ext uri="{FF2B5EF4-FFF2-40B4-BE49-F238E27FC236}">
                <a16:creationId xmlns:a16="http://schemas.microsoft.com/office/drawing/2014/main" id="{75ADE73E-3961-56EB-457A-1296911E1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404" y="318938"/>
            <a:ext cx="54985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ja-JP" altLang="zh-CN" sz="2000" b="1" dirty="0">
                <a:solidFill>
                  <a:schemeClr val="bg1"/>
                </a:solidFill>
                <a:effectLst>
                  <a:glow rad="1831274">
                    <a:schemeClr val="tx1">
                      <a:alpha val="25000"/>
                    </a:schemeClr>
                  </a:glow>
                </a:effectLst>
                <a:latin typeface="Roboto" pitchFamily="2" charset="0"/>
                <a:ea typeface="Roboto" pitchFamily="2" charset="0"/>
              </a:rPr>
              <a:t>すべては数字の中に</a:t>
            </a:r>
            <a:endParaRPr kumimoji="0" lang="en-US" altLang="en-US" sz="2000" b="1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831274">
                  <a:schemeClr val="tx1">
                    <a:alpha val="25000"/>
                  </a:schemeClr>
                </a:glow>
              </a:effectLst>
              <a:uLnTx/>
              <a:uFillTx/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001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785B64-02E3-059E-BD90-FD76C1B9E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Abstract Gradient Blur Shape 21054498 PNG">
            <a:extLst>
              <a:ext uri="{FF2B5EF4-FFF2-40B4-BE49-F238E27FC236}">
                <a16:creationId xmlns:a16="http://schemas.microsoft.com/office/drawing/2014/main" id="{7D273C01-20B3-C557-7E9F-001EED0FA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21475">
            <a:off x="219024" y="1737348"/>
            <a:ext cx="6070049" cy="690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5A92AFF-D33D-0568-DF39-56355CAE6668}"/>
              </a:ext>
            </a:extLst>
          </p:cNvPr>
          <p:cNvGrpSpPr/>
          <p:nvPr/>
        </p:nvGrpSpPr>
        <p:grpSpPr>
          <a:xfrm>
            <a:off x="1658694" y="2629477"/>
            <a:ext cx="8803544" cy="3863126"/>
            <a:chOff x="1658694" y="2629477"/>
            <a:chExt cx="8803544" cy="386312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AFCD88A-E2A7-C117-7C1B-16F1D8A10248}"/>
                </a:ext>
              </a:extLst>
            </p:cNvPr>
            <p:cNvGrpSpPr/>
            <p:nvPr/>
          </p:nvGrpSpPr>
          <p:grpSpPr>
            <a:xfrm>
              <a:off x="6093410" y="2629477"/>
              <a:ext cx="4368828" cy="3393757"/>
              <a:chOff x="6771500" y="2308846"/>
              <a:chExt cx="4368828" cy="3393757"/>
            </a:xfrm>
          </p:grpSpPr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30196D98-56FE-FEBF-2A46-FEA45F1B1BAB}"/>
                  </a:ext>
                </a:extLst>
              </p:cNvPr>
              <p:cNvSpPr/>
              <p:nvPr/>
            </p:nvSpPr>
            <p:spPr>
              <a:xfrm>
                <a:off x="6771500" y="2308846"/>
                <a:ext cx="4368827" cy="2371917"/>
              </a:xfrm>
              <a:prstGeom prst="roundRect">
                <a:avLst>
                  <a:gd name="adj" fmla="val 6111"/>
                </a:avLst>
              </a:prstGeom>
              <a:gradFill flip="none" rotWithShape="1">
                <a:gsLst>
                  <a:gs pos="19000">
                    <a:schemeClr val="bg1">
                      <a:alpha val="10000"/>
                    </a:schemeClr>
                  </a:gs>
                  <a:gs pos="100000">
                    <a:srgbClr val="00B050"/>
                  </a:gs>
                </a:gsLst>
                <a:lin ang="2700000" scaled="1"/>
                <a:tileRect/>
              </a:gradFill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TekstSylinder 26">
                <a:extLst>
                  <a:ext uri="{FF2B5EF4-FFF2-40B4-BE49-F238E27FC236}">
                    <a16:creationId xmlns:a16="http://schemas.microsoft.com/office/drawing/2014/main" id="{08F8FD8D-3041-C426-3CBF-1AA5BA71606D}"/>
                  </a:ext>
                </a:extLst>
              </p:cNvPr>
              <p:cNvSpPr txBox="1"/>
              <p:nvPr/>
            </p:nvSpPr>
            <p:spPr>
              <a:xfrm>
                <a:off x="7079596" y="2561508"/>
                <a:ext cx="3924804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ja-JP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Roboto" pitchFamily="2" charset="0"/>
                    <a:ea typeface="Roboto" pitchFamily="2" charset="0"/>
                    <a:cs typeface="+mn-cs"/>
                  </a:rPr>
                  <a:t>2025年の配当支払い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77CCB"/>
                    </a:solidFill>
                    <a:effectLst/>
                    <a:uLnTx/>
                    <a:uFillTx/>
                    <a:latin typeface="Roboto" pitchFamily="2" charset="0"/>
                    <a:ea typeface="Roboto" pitchFamily="2" charset="0"/>
                    <a:cs typeface="+mn-cs"/>
                  </a:rPr>
                  <a:t>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E712C"/>
                  </a:buClr>
                  <a:buSzTx/>
                  <a:buFont typeface="Wingdings" pitchFamily="2" charset="2"/>
                  <a:buChar char="§"/>
                  <a:tabLst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 Light" pitchFamily="2" charset="0"/>
                    <a:ea typeface="Roboto Light" pitchFamily="2" charset="0"/>
                    <a:cs typeface="+mn-cs"/>
                  </a:rPr>
                  <a:t>1月24日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E712C"/>
                  </a:buClr>
                  <a:buSzTx/>
                  <a:buFont typeface="Wingdings" pitchFamily="2" charset="2"/>
                  <a:buChar char="§"/>
                  <a:tabLst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 Light" pitchFamily="2" charset="0"/>
                    <a:ea typeface="Roboto Light" pitchFamily="2" charset="0"/>
                    <a:cs typeface="+mn-cs"/>
                  </a:rPr>
                  <a:t>4月24日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E712C"/>
                  </a:buClr>
                  <a:buSzTx/>
                  <a:buFont typeface="Wingdings" pitchFamily="2" charset="2"/>
                  <a:buChar char="§"/>
                  <a:tabLst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 Light" pitchFamily="2" charset="0"/>
                    <a:ea typeface="Roboto Light" pitchFamily="2" charset="0"/>
                    <a:cs typeface="+mn-cs"/>
                  </a:rPr>
                  <a:t>7月24日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E712C"/>
                  </a:buClr>
                  <a:buSzTx/>
                  <a:buFont typeface="Wingdings" pitchFamily="2" charset="2"/>
                  <a:buChar char="§"/>
                  <a:tabLst/>
                  <a:defRPr/>
                </a:pP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 Light" pitchFamily="2" charset="0"/>
                    <a:ea typeface="Roboto Light" pitchFamily="2" charset="0"/>
                    <a:cs typeface="+mn-cs"/>
                  </a:rPr>
                  <a:t>10月24日</a:t>
                </a:r>
              </a:p>
            </p:txBody>
          </p:sp>
          <p:pic>
            <p:nvPicPr>
              <p:cNvPr id="18" name="Picture 17" descr="A gold dollar sign with wings  Description automatically generated">
                <a:extLst>
                  <a:ext uri="{FF2B5EF4-FFF2-40B4-BE49-F238E27FC236}">
                    <a16:creationId xmlns:a16="http://schemas.microsoft.com/office/drawing/2014/main" id="{1C9C3306-2B15-5B11-462B-98052EF755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7570" b="17034"/>
              <a:stretch/>
            </p:blipFill>
            <p:spPr>
              <a:xfrm>
                <a:off x="9734084" y="3265532"/>
                <a:ext cx="1406244" cy="1415374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4561228-B1BF-DBA8-72D2-7CFCA30B68B1}"/>
                  </a:ext>
                </a:extLst>
              </p:cNvPr>
              <p:cNvSpPr txBox="1"/>
              <p:nvPr/>
            </p:nvSpPr>
            <p:spPr>
              <a:xfrm>
                <a:off x="8324604" y="4871606"/>
                <a:ext cx="220880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>
                  <a:defRPr sz="1200"/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Roboto Light" pitchFamily="2" charset="0"/>
                    <a:ea typeface="Roboto Light" pitchFamily="2" charset="0"/>
                    <a:cs typeface="+mn-cs"/>
                  </a:rPr>
                  <a:t>*配当を受け取るには、これらの日付より前にPNGVNアプリの保管庫にPNGVNトークンを預ける必要があります</a:t>
                </a:r>
                <a:endParaRPr kumimoji="0" lang="en-GB" sz="1200" b="0" i="0" u="sng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 Light" pitchFamily="2" charset="0"/>
                  <a:ea typeface="Roboto Light" pitchFamily="2" charset="0"/>
                  <a:cs typeface="+mn-cs"/>
                </a:endParaRPr>
              </a:p>
            </p:txBody>
          </p:sp>
        </p:grpSp>
        <p:pic>
          <p:nvPicPr>
            <p:cNvPr id="5" name="Picture 4" descr="A screenshot of a mobile app  Description automatically generated">
              <a:extLst>
                <a:ext uri="{FF2B5EF4-FFF2-40B4-BE49-F238E27FC236}">
                  <a16:creationId xmlns:a16="http://schemas.microsoft.com/office/drawing/2014/main" id="{FEF9A875-FFBC-480B-8771-C77388035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8694" y="4228522"/>
              <a:ext cx="5727267" cy="2264081"/>
            </a:xfrm>
            <a:prstGeom prst="rect">
              <a:avLst/>
            </a:prstGeom>
          </p:spPr>
        </p:pic>
        <p:sp>
          <p:nvSpPr>
            <p:cNvPr id="3" name="TekstSylinder 27">
              <a:extLst>
                <a:ext uri="{FF2B5EF4-FFF2-40B4-BE49-F238E27FC236}">
                  <a16:creationId xmlns:a16="http://schemas.microsoft.com/office/drawing/2014/main" id="{6245669D-2F48-1A0D-7D3F-B4E88CFB03C4}"/>
                </a:ext>
              </a:extLst>
            </p:cNvPr>
            <p:cNvSpPr txBox="1"/>
            <p:nvPr/>
          </p:nvSpPr>
          <p:spPr>
            <a:xfrm>
              <a:off x="2005296" y="3280553"/>
              <a:ext cx="3577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>
                <a:defRPr sz="2400"/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Exo" panose="02000503000000000000" pitchFamily="2" charset="77"/>
                  <a:ea typeface="+mn-ea"/>
                  <a:cs typeface="+mn-cs"/>
                </a:rPr>
                <a:t>重要な注意！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Exo" panose="02000503000000000000" pitchFamily="2" charset="77"/>
                  <a:ea typeface="+mn-ea"/>
                  <a:cs typeface="+mn-cs"/>
                </a:rPr>
                <a:t>PNGVNトークンをロックアップして
3回の配当ラウンド（オプション）</a:t>
              </a:r>
              <a:endParaRPr kumimoji="0" lang="en-GB" sz="10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Exo" panose="02000503000000000000" pitchFamily="2" charset="77"/>
                <a:ea typeface="+mn-ea"/>
                <a:cs typeface="+mn-cs"/>
              </a:endParaRPr>
            </a:p>
          </p:txBody>
        </p:sp>
      </p:grpSp>
      <p:sp>
        <p:nvSpPr>
          <p:cNvPr id="4" name="TekstSylinder 15">
            <a:extLst>
              <a:ext uri="{FF2B5EF4-FFF2-40B4-BE49-F238E27FC236}">
                <a16:creationId xmlns:a16="http://schemas.microsoft.com/office/drawing/2014/main" id="{C533FCBA-4D8B-6C66-DE32-AC85E2899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04" y="1334006"/>
            <a:ext cx="1140544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ja-JP" sz="4000" b="1" dirty="0">
                <a:solidFill>
                  <a:schemeClr val="bg1"/>
                </a:solidFill>
                <a:latin typeface="Exo" panose="02000503000000000000" pitchFamily="2" charset="77"/>
                <a:ea typeface="Roboto" pitchFamily="2" charset="0"/>
              </a:rPr>
              <a:t>PNGVNアプリの自由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 Light" pitchFamily="2" charset="0"/>
                <a:ea typeface="Roboto Light" pitchFamily="2" charset="0"/>
              </a:rPr>
              <a:t>pngvntoken.com</a:t>
            </a:r>
            <a:endParaRPr kumimoji="0" lang="en-GB" altLang="en-US" sz="2000" u="none" strike="noStrike" kern="1200" cap="none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2" name="TekstSylinder 15">
            <a:extLst>
              <a:ext uri="{FF2B5EF4-FFF2-40B4-BE49-F238E27FC236}">
                <a16:creationId xmlns:a16="http://schemas.microsoft.com/office/drawing/2014/main" id="{D45A28E1-F497-3708-C46A-1F2D1C3A5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404" y="318938"/>
            <a:ext cx="54985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ja-JP" altLang="zh-CN" sz="2000" b="1" dirty="0">
                <a:solidFill>
                  <a:schemeClr val="bg1"/>
                </a:solidFill>
                <a:effectLst>
                  <a:glow rad="1831274">
                    <a:schemeClr val="tx1">
                      <a:alpha val="25000"/>
                    </a:schemeClr>
                  </a:glow>
                </a:effectLst>
                <a:latin typeface="Roboto" pitchFamily="2" charset="0"/>
                <a:ea typeface="Roboto" pitchFamily="2" charset="0"/>
              </a:rPr>
              <a:t>すべては数字の中に</a:t>
            </a:r>
            <a:endParaRPr kumimoji="0" lang="en-US" altLang="en-US" sz="2000" b="1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831274">
                  <a:schemeClr val="tx1">
                    <a:alpha val="25000"/>
                  </a:schemeClr>
                </a:glow>
              </a:effectLst>
              <a:uLnTx/>
              <a:uFillTx/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864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80CBBC-1AB8-3C69-74D8-F5ECE7941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CD6D56-8BE3-493E-3BD4-83A3CE36F19F}"/>
              </a:ext>
            </a:extLst>
          </p:cNvPr>
          <p:cNvSpPr/>
          <p:nvPr/>
        </p:nvSpPr>
        <p:spPr>
          <a:xfrm>
            <a:off x="152400" y="992841"/>
            <a:ext cx="10397067" cy="5500509"/>
          </a:xfrm>
          <a:prstGeom prst="rect">
            <a:avLst/>
          </a:prstGeom>
          <a:gradFill>
            <a:gsLst>
              <a:gs pos="19000">
                <a:schemeClr val="tx1">
                  <a:alpha val="81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kstSylinder 15">
            <a:extLst>
              <a:ext uri="{FF2B5EF4-FFF2-40B4-BE49-F238E27FC236}">
                <a16:creationId xmlns:a16="http://schemas.microsoft.com/office/drawing/2014/main" id="{6DAF25E2-AE80-A64B-2AAB-58710197B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04" y="1345616"/>
            <a:ext cx="1122203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en-US" sz="4000" b="1" dirty="0">
                <a:solidFill>
                  <a:schemeClr val="bg1"/>
                </a:solidFill>
                <a:latin typeface="Exo" panose="02000503000000000000" pitchFamily="2" charset="77"/>
                <a:ea typeface="Roboto" pitchFamily="2" charset="0"/>
              </a:rPr>
              <a:t>概要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ja-JP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itchFamily="2" charset="0"/>
                <a:ea typeface="Roboto Light" pitchFamily="2" charset="0"/>
              </a:rPr>
              <a:t>PNGVNファミリーに参加すると得られるもの</a:t>
            </a:r>
          </a:p>
          <a:p>
            <a:pPr lvl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0" lang="en-GB" altLang="en-US" sz="120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xo" panose="02000503000000000000" pitchFamily="2" charset="77"/>
              <a:ea typeface="Roboto Light" pitchFamily="2" charset="0"/>
            </a:endParaRPr>
          </a:p>
        </p:txBody>
      </p:sp>
      <p:sp>
        <p:nvSpPr>
          <p:cNvPr id="4" name="TekstSylinder 15">
            <a:extLst>
              <a:ext uri="{FF2B5EF4-FFF2-40B4-BE49-F238E27FC236}">
                <a16:creationId xmlns:a16="http://schemas.microsoft.com/office/drawing/2014/main" id="{0AE199B2-81DB-089C-6EE4-FDD4840C3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404" y="318938"/>
            <a:ext cx="54985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ja-JP" altLang="zh-CN" sz="2000" b="1" dirty="0">
                <a:solidFill>
                  <a:schemeClr val="bg1"/>
                </a:solidFill>
                <a:effectLst>
                  <a:glow rad="1831274">
                    <a:schemeClr val="tx1">
                      <a:alpha val="25000"/>
                    </a:schemeClr>
                  </a:glow>
                </a:effectLst>
                <a:latin typeface="Roboto" pitchFamily="2" charset="0"/>
                <a:ea typeface="Roboto" pitchFamily="2" charset="0"/>
              </a:rPr>
              <a:t>すべては数字の中に</a:t>
            </a:r>
            <a:endParaRPr kumimoji="0" lang="en-US" altLang="en-US" sz="2000" b="1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831274">
                  <a:schemeClr val="tx1">
                    <a:alpha val="25000"/>
                  </a:schemeClr>
                </a:glow>
              </a:effectLst>
              <a:uLnTx/>
              <a:uFillTx/>
              <a:latin typeface="Roboto" pitchFamily="2" charset="0"/>
              <a:ea typeface="Roboto" pitchFamily="2" charset="0"/>
            </a:endParaRPr>
          </a:p>
        </p:txBody>
      </p:sp>
      <p:pic>
        <p:nvPicPr>
          <p:cNvPr id="5" name="Picture 4" descr="A group of gold people  Description automatically generated">
            <a:extLst>
              <a:ext uri="{FF2B5EF4-FFF2-40B4-BE49-F238E27FC236}">
                <a16:creationId xmlns:a16="http://schemas.microsoft.com/office/drawing/2014/main" id="{E65934F8-333B-5C20-B0C5-89E74D96E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4936" y="3401758"/>
            <a:ext cx="1197560" cy="7467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5CDA47-D124-FF14-530C-95FEDAC72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5485" y="4626389"/>
            <a:ext cx="817854" cy="917705"/>
          </a:xfrm>
          <a:prstGeom prst="rect">
            <a:avLst/>
          </a:prstGeom>
        </p:spPr>
      </p:pic>
      <p:pic>
        <p:nvPicPr>
          <p:cNvPr id="7" name="Picture 6" descr="A gold logo with text  Description automatically generated">
            <a:extLst>
              <a:ext uri="{FF2B5EF4-FFF2-40B4-BE49-F238E27FC236}">
                <a16:creationId xmlns:a16="http://schemas.microsoft.com/office/drawing/2014/main" id="{10C811C8-EA1E-74BA-26B0-C65A028541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6514" y="2688338"/>
            <a:ext cx="1088224" cy="1089770"/>
          </a:xfrm>
          <a:prstGeom prst="rect">
            <a:avLst/>
          </a:prstGeom>
        </p:spPr>
      </p:pic>
      <p:pic>
        <p:nvPicPr>
          <p:cNvPr id="8" name="Picture 7" descr="A gold graph with a arrow pointing up  Description automatically generated">
            <a:extLst>
              <a:ext uri="{FF2B5EF4-FFF2-40B4-BE49-F238E27FC236}">
                <a16:creationId xmlns:a16="http://schemas.microsoft.com/office/drawing/2014/main" id="{E1D66041-DB23-DBF3-9875-5016AE12A5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8373" y="3401757"/>
            <a:ext cx="861237" cy="746737"/>
          </a:xfrm>
          <a:prstGeom prst="rect">
            <a:avLst/>
          </a:prstGeom>
        </p:spPr>
      </p:pic>
      <p:pic>
        <p:nvPicPr>
          <p:cNvPr id="9" name="Picture 8" descr="A yellow arrow pointing down  Description automatically generated">
            <a:extLst>
              <a:ext uri="{FF2B5EF4-FFF2-40B4-BE49-F238E27FC236}">
                <a16:creationId xmlns:a16="http://schemas.microsoft.com/office/drawing/2014/main" id="{9EAE0180-26EE-F11D-FE0D-A216D13AC8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416887">
            <a:off x="6574080" y="3003659"/>
            <a:ext cx="503178" cy="562305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DBBE3AEF-E1BB-5254-D833-2850AD36D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172" y="5315491"/>
            <a:ext cx="917705" cy="91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gold gear with a dollar sign  Description automatically generated">
            <a:extLst>
              <a:ext uri="{FF2B5EF4-FFF2-40B4-BE49-F238E27FC236}">
                <a16:creationId xmlns:a16="http://schemas.microsoft.com/office/drawing/2014/main" id="{51CF10F0-AD45-0AF6-0629-9AD092CBD2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1204" y="4626390"/>
            <a:ext cx="1045024" cy="922869"/>
          </a:xfrm>
          <a:prstGeom prst="rect">
            <a:avLst/>
          </a:prstGeom>
        </p:spPr>
      </p:pic>
      <p:pic>
        <p:nvPicPr>
          <p:cNvPr id="15" name="Picture 14" descr="A yellow arrow pointing down  Description automatically generated">
            <a:extLst>
              <a:ext uri="{FF2B5EF4-FFF2-40B4-BE49-F238E27FC236}">
                <a16:creationId xmlns:a16="http://schemas.microsoft.com/office/drawing/2014/main" id="{AAEE1806-D933-C088-E5A8-856C21126B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183113" flipV="1">
            <a:off x="4754712" y="3004799"/>
            <a:ext cx="503178" cy="562305"/>
          </a:xfrm>
          <a:prstGeom prst="rect">
            <a:avLst/>
          </a:prstGeom>
        </p:spPr>
      </p:pic>
      <p:pic>
        <p:nvPicPr>
          <p:cNvPr id="17" name="Picture 16" descr="A yellow arrow pointing down  Description automatically generated">
            <a:extLst>
              <a:ext uri="{FF2B5EF4-FFF2-40B4-BE49-F238E27FC236}">
                <a16:creationId xmlns:a16="http://schemas.microsoft.com/office/drawing/2014/main" id="{6AA020DC-7EF7-90E6-EAD7-FCAC1E1B8F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2127" y="4186933"/>
            <a:ext cx="503178" cy="377283"/>
          </a:xfrm>
          <a:prstGeom prst="rect">
            <a:avLst/>
          </a:prstGeom>
        </p:spPr>
      </p:pic>
      <p:pic>
        <p:nvPicPr>
          <p:cNvPr id="19" name="Picture 18" descr="A yellow arrow pointing down  Description automatically generated">
            <a:extLst>
              <a:ext uri="{FF2B5EF4-FFF2-40B4-BE49-F238E27FC236}">
                <a16:creationId xmlns:a16="http://schemas.microsoft.com/office/drawing/2014/main" id="{FFA70EF0-1200-20DA-D62B-22A1AEF06F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4007402" y="4198800"/>
            <a:ext cx="503178" cy="377283"/>
          </a:xfrm>
          <a:prstGeom prst="rect">
            <a:avLst/>
          </a:prstGeom>
        </p:spPr>
      </p:pic>
      <p:pic>
        <p:nvPicPr>
          <p:cNvPr id="20" name="Picture 19" descr="A yellow arrow pointing down  Description automatically generated">
            <a:extLst>
              <a:ext uri="{FF2B5EF4-FFF2-40B4-BE49-F238E27FC236}">
                <a16:creationId xmlns:a16="http://schemas.microsoft.com/office/drawing/2014/main" id="{4FB1CFB7-9E71-C25E-D74C-6E29AF5ABE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416887" flipH="1" flipV="1">
            <a:off x="4786786" y="5262940"/>
            <a:ext cx="503178" cy="562305"/>
          </a:xfrm>
          <a:prstGeom prst="rect">
            <a:avLst/>
          </a:prstGeom>
        </p:spPr>
      </p:pic>
      <p:pic>
        <p:nvPicPr>
          <p:cNvPr id="21" name="Picture 20" descr="A yellow arrow pointing down  Description automatically generated">
            <a:extLst>
              <a:ext uri="{FF2B5EF4-FFF2-40B4-BE49-F238E27FC236}">
                <a16:creationId xmlns:a16="http://schemas.microsoft.com/office/drawing/2014/main" id="{7616FD76-6C07-CE31-B46F-96F5898EFB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183113" flipH="1">
            <a:off x="6574082" y="5262939"/>
            <a:ext cx="503178" cy="5623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7B59EAA-4B69-DB4F-E2C7-27C9F9E43EEA}"/>
              </a:ext>
            </a:extLst>
          </p:cNvPr>
          <p:cNvSpPr txBox="1"/>
          <p:nvPr/>
        </p:nvSpPr>
        <p:spPr>
          <a:xfrm>
            <a:off x="1595186" y="4800169"/>
            <a:ext cx="2403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9E6500"/>
                </a:solidFill>
                <a:effectLst/>
                <a:uLnTx/>
                <a:uFillTx/>
                <a:latin typeface="Exo Black" panose="02000503000000000000" pitchFamily="2" charset="77"/>
                <a:ea typeface="ROBOTO LIGHT" pitchFamily="2" charset="0"/>
                <a:cs typeface="+mn-cs"/>
              </a:rPr>
              <a:t>PNGVN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+mn-cs"/>
              </a:rPr>
              <a:t>のトークンを受け取る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+mn-cs"/>
              </a:rPr>
              <a:t>NFTの価値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854222-2B76-F927-0E31-3469525A5ACB}"/>
              </a:ext>
            </a:extLst>
          </p:cNvPr>
          <p:cNvSpPr txBox="1"/>
          <p:nvPr/>
        </p:nvSpPr>
        <p:spPr>
          <a:xfrm>
            <a:off x="999127" y="3810657"/>
            <a:ext cx="2403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E6500"/>
                </a:solidFill>
                <a:effectLst/>
                <a:uLnTx/>
                <a:uFillTx/>
                <a:latin typeface="Exo Black" panose="02000503000000000000" pitchFamily="2" charset="77"/>
                <a:ea typeface="ROBOTO LIGHT" pitchFamily="2" charset="0"/>
                <a:cs typeface="+mn-cs"/>
              </a:rPr>
              <a:t>配当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+mn-cs"/>
              </a:rPr>
              <a:t>ステーキングで四半期ごとに配当を受け取る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C37D12-363F-F257-976C-EABD5BB55193}"/>
              </a:ext>
            </a:extLst>
          </p:cNvPr>
          <p:cNvSpPr txBox="1"/>
          <p:nvPr/>
        </p:nvSpPr>
        <p:spPr>
          <a:xfrm>
            <a:off x="1588886" y="2821145"/>
            <a:ext cx="2403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E6500"/>
                </a:solidFill>
                <a:effectLst/>
                <a:uLnTx/>
                <a:uFillTx/>
                <a:latin typeface="Exo Black" panose="02000503000000000000" pitchFamily="2" charset="77"/>
                <a:ea typeface="ROBOTO LIGHT" pitchFamily="2" charset="0"/>
                <a:cs typeface="+mn-cs"/>
              </a:rPr>
              <a:t>インデックス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+mn-cs"/>
              </a:rPr>
              <a:t>投資の年間10%の利益分配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C6C4C3-F1D6-7668-865A-BEBCCA7DA1B8}"/>
              </a:ext>
            </a:extLst>
          </p:cNvPr>
          <p:cNvSpPr txBox="1"/>
          <p:nvPr/>
        </p:nvSpPr>
        <p:spPr>
          <a:xfrm>
            <a:off x="8942302" y="2827356"/>
            <a:ext cx="2403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9E6500"/>
                </a:solidFill>
                <a:effectLst/>
                <a:uLnTx/>
                <a:uFillTx/>
                <a:latin typeface="Exo Black" panose="02000503000000000000" pitchFamily="2" charset="77"/>
                <a:ea typeface="ROBOTO LIGHT" pitchFamily="2" charset="0"/>
                <a:cs typeface="+mn-cs"/>
              </a:rPr>
              <a:t>NFT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+mn-cs"/>
              </a:rPr>
              <a:t>機能的なブランド構築NFTを受け取る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C481FE-C6F6-9103-51C4-B83FD4866532}"/>
              </a:ext>
            </a:extLst>
          </p:cNvPr>
          <p:cNvSpPr txBox="1"/>
          <p:nvPr/>
        </p:nvSpPr>
        <p:spPr>
          <a:xfrm>
            <a:off x="8936852" y="4808093"/>
            <a:ext cx="2403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9E6500"/>
                </a:solidFill>
                <a:effectLst/>
                <a:uLnTx/>
                <a:uFillTx/>
                <a:latin typeface="Exo Black" panose="02000503000000000000" pitchFamily="2" charset="77"/>
                <a:ea typeface="ROBOTO LIGHT" pitchFamily="2" charset="0"/>
                <a:cs typeface="+mn-cs"/>
              </a:rPr>
              <a:t>報酬
</a:t>
            </a:r>
            <a:r>
              <a:rPr kumimoji="0" lang="zh-CN" altLang="ja-JP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xo Black" panose="02000503000000000000" pitchFamily="2" charset="77"/>
                <a:ea typeface="ROBOTO LIGHT" pitchFamily="2" charset="0"/>
                <a:cs typeface="+mn-cs"/>
              </a:rPr>
              <a:t>コミュニティの成長に対して50%の報酬が支払われる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Light" pitchFamily="2" charset="0"/>
              <a:ea typeface="Roboto Light" pitchFamily="2" charset="0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CBE0A1-D00C-8015-A1C0-327CAD4CBC39}"/>
              </a:ext>
            </a:extLst>
          </p:cNvPr>
          <p:cNvSpPr txBox="1"/>
          <p:nvPr/>
        </p:nvSpPr>
        <p:spPr>
          <a:xfrm>
            <a:off x="9492504" y="3817724"/>
            <a:ext cx="2547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E6500"/>
                </a:solidFill>
                <a:effectLst/>
                <a:uLnTx/>
                <a:uFillTx/>
                <a:latin typeface="Exo Black" panose="02000503000000000000" pitchFamily="2" charset="77"/>
                <a:ea typeface="ROBOTO LIGHT" pitchFamily="2" charset="0"/>
                <a:cs typeface="+mn-cs"/>
              </a:rPr>
              <a:t>コミュニティ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+mn-cs"/>
              </a:rPr>
              <a:t>PNGVNの活気に満ちた成長するコミュニティに参加する</a:t>
            </a:r>
          </a:p>
        </p:txBody>
      </p:sp>
    </p:spTree>
    <p:extLst>
      <p:ext uri="{BB962C8B-B14F-4D97-AF65-F5344CB8AC3E}">
        <p14:creationId xmlns:p14="http://schemas.microsoft.com/office/powerpoint/2010/main" val="343501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Abstract Gradient Blur Shape 21054498 PNG">
            <a:extLst>
              <a:ext uri="{FF2B5EF4-FFF2-40B4-BE49-F238E27FC236}">
                <a16:creationId xmlns:a16="http://schemas.microsoft.com/office/drawing/2014/main" id="{9AF4CDEA-D64F-417E-8C72-5BE4F978A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49755">
            <a:off x="-653389" y="88794"/>
            <a:ext cx="6070049" cy="690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5">
            <a:extLst>
              <a:ext uri="{FF2B5EF4-FFF2-40B4-BE49-F238E27FC236}">
                <a16:creationId xmlns:a16="http://schemas.microsoft.com/office/drawing/2014/main" id="{2DCED100-14A5-03E1-8C2E-E6F855CEE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914" y="3220518"/>
            <a:ext cx="40162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ja-JP" sz="180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</a:rPr>
              <a:t>有望だが不安定な市場における多様化の重要性</a:t>
            </a:r>
          </a:p>
        </p:txBody>
      </p:sp>
      <p:pic>
        <p:nvPicPr>
          <p:cNvPr id="3" name="Picture 4" descr="A screenshot of a mobile app  Description automatically generated">
            <a:extLst>
              <a:ext uri="{FF2B5EF4-FFF2-40B4-BE49-F238E27FC236}">
                <a16:creationId xmlns:a16="http://schemas.microsoft.com/office/drawing/2014/main" id="{5144E63A-8EF0-0169-2279-898405B6BA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423" y="3985350"/>
            <a:ext cx="6350991" cy="251064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8534C16-8AB4-74E2-E368-7FA146FAA114}"/>
              </a:ext>
            </a:extLst>
          </p:cNvPr>
          <p:cNvGrpSpPr/>
          <p:nvPr/>
        </p:nvGrpSpPr>
        <p:grpSpPr>
          <a:xfrm>
            <a:off x="6760865" y="2694830"/>
            <a:ext cx="4510318" cy="1569161"/>
            <a:chOff x="6760865" y="2223193"/>
            <a:chExt cx="4510318" cy="1569161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05A30A69-C497-CA4B-431C-5631D864B61A}"/>
                </a:ext>
              </a:extLst>
            </p:cNvPr>
            <p:cNvSpPr/>
            <p:nvPr/>
          </p:nvSpPr>
          <p:spPr>
            <a:xfrm>
              <a:off x="6760865" y="2223193"/>
              <a:ext cx="4510318" cy="1569161"/>
            </a:xfrm>
            <a:prstGeom prst="roundRect">
              <a:avLst>
                <a:gd name="adj" fmla="val 6864"/>
              </a:avLst>
            </a:prstGeom>
            <a:gradFill>
              <a:gsLst>
                <a:gs pos="20000">
                  <a:schemeClr val="bg1">
                    <a:alpha val="5000"/>
                  </a:schemeClr>
                </a:gs>
                <a:gs pos="100000">
                  <a:srgbClr val="00B050">
                    <a:alpha val="50000"/>
                  </a:srgbClr>
                </a:gs>
              </a:gsLst>
              <a:lin ang="0" scaled="1"/>
            </a:gra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3FE6AC0-2B28-CD8D-1A4D-90D99E5072BE}"/>
                </a:ext>
              </a:extLst>
            </p:cNvPr>
            <p:cNvSpPr txBox="1"/>
            <p:nvPr/>
          </p:nvSpPr>
          <p:spPr>
            <a:xfrm>
              <a:off x="7747977" y="2440390"/>
              <a:ext cx="333455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Exo Black" panose="02000503000000000000" pitchFamily="2" charset="77"/>
                  <a:ea typeface="ROBOTO LIGHT" pitchFamily="2" charset="0"/>
                  <a:cs typeface="+mn-cs"/>
                </a:rPr>
                <a:t>ご存知でしたか？
金融市場の70％近くがファンドとして構成されています。
しかし、暗号市場には一つもありません!!!</a:t>
              </a:r>
            </a:p>
          </p:txBody>
        </p:sp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BC7B2EFD-BD9C-7171-0862-4CE086A943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5792" y="2682792"/>
              <a:ext cx="649961" cy="649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kstSylinder 15">
            <a:extLst>
              <a:ext uri="{FF2B5EF4-FFF2-40B4-BE49-F238E27FC236}">
                <a16:creationId xmlns:a16="http://schemas.microsoft.com/office/drawing/2014/main" id="{27C4FF80-D8A5-2D20-32A0-7F5ACD84A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04" y="1334006"/>
            <a:ext cx="1140544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ja-JP" sz="4000" dirty="0">
                <a:latin typeface="Exo Light" panose="02000303000000000000" pitchFamily="2" charset="77"/>
                <a:ea typeface="Roboto" pitchFamily="2" charset="0"/>
              </a:rPr>
              <a:t>長期的な暗号を構築する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ja-JP" altLang="ja-JP" sz="4000" dirty="0">
                <a:latin typeface="Exo Light" panose="02000303000000000000" pitchFamily="2" charset="77"/>
                <a:ea typeface="Roboto" pitchFamily="2" charset="0"/>
              </a:rPr>
              <a:t>私たちと一緒にポートフォリオを</a:t>
            </a:r>
            <a:endParaRPr kumimoji="0" lang="en-GB" altLang="en-US" sz="1200" b="1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Exo" panose="02000503000000000000" pitchFamily="2" charset="77"/>
              <a:ea typeface="Roboto" pitchFamily="2" charset="0"/>
            </a:endParaRPr>
          </a:p>
        </p:txBody>
      </p:sp>
      <p:sp>
        <p:nvSpPr>
          <p:cNvPr id="6" name="TekstSylinder 15">
            <a:extLst>
              <a:ext uri="{FF2B5EF4-FFF2-40B4-BE49-F238E27FC236}">
                <a16:creationId xmlns:a16="http://schemas.microsoft.com/office/drawing/2014/main" id="{F0B4CCC9-BACA-555E-41FC-6F78A84C8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404" y="318938"/>
            <a:ext cx="54985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ja-JP" altLang="zh-CN" sz="2000" b="1" dirty="0">
                <a:solidFill>
                  <a:schemeClr val="bg1"/>
                </a:solidFill>
                <a:effectLst>
                  <a:glow rad="1831274">
                    <a:schemeClr val="tx1">
                      <a:alpha val="25000"/>
                    </a:schemeClr>
                  </a:glow>
                </a:effectLst>
                <a:latin typeface="Roboto" pitchFamily="2" charset="0"/>
                <a:ea typeface="Roboto" pitchFamily="2" charset="0"/>
              </a:rPr>
              <a:t>すべては数字の中に</a:t>
            </a:r>
            <a:endParaRPr kumimoji="0" lang="en-US" altLang="en-US" sz="2000" b="1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831274">
                  <a:schemeClr val="tx1">
                    <a:alpha val="25000"/>
                  </a:schemeClr>
                </a:glow>
              </a:effectLst>
              <a:uLnTx/>
              <a:uFillTx/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326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3E6B4F-5A34-320D-E459-E72BD1136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een matrix with gold dots  Description automatically generated with medium confidence">
            <a:extLst>
              <a:ext uri="{FF2B5EF4-FFF2-40B4-BE49-F238E27FC236}">
                <a16:creationId xmlns:a16="http://schemas.microsoft.com/office/drawing/2014/main" id="{41D6A01A-D354-3823-4D98-A191F2F6BE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1" y="0"/>
            <a:ext cx="12191999" cy="68552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1F10D9-A8EA-31EC-8E45-420A5AD92EF3}"/>
              </a:ext>
            </a:extLst>
          </p:cNvPr>
          <p:cNvSpPr txBox="1"/>
          <p:nvPr/>
        </p:nvSpPr>
        <p:spPr>
          <a:xfrm>
            <a:off x="6516625" y="5930783"/>
            <a:ext cx="53461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sz="9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Thin" pitchFamily="2" charset="0"/>
                <a:ea typeface="Roboto Thin" pitchFamily="2" charset="0"/>
              </a:rPr>
              <a:t>詳細については、こちらをご覧ください：
www.pngvn.community</a:t>
            </a:r>
            <a:endParaRPr kumimoji="0" lang="en-US" sz="11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Thin" pitchFamily="2" charset="0"/>
              <a:ea typeface="Roboto Thin" pitchFamily="2" charset="0"/>
            </a:endParaRPr>
          </a:p>
        </p:txBody>
      </p:sp>
      <p:pic>
        <p:nvPicPr>
          <p:cNvPr id="5" name="Picture 4" descr="A close up of a coin  Description automatically generated">
            <a:extLst>
              <a:ext uri="{FF2B5EF4-FFF2-40B4-BE49-F238E27FC236}">
                <a16:creationId xmlns:a16="http://schemas.microsoft.com/office/drawing/2014/main" id="{071B0D8C-5BF5-AFE0-17A0-9136781165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 rot="19081901">
            <a:off x="592672" y="1064691"/>
            <a:ext cx="1256145" cy="879302"/>
          </a:xfrm>
          <a:prstGeom prst="rect">
            <a:avLst/>
          </a:prstGeom>
        </p:spPr>
      </p:pic>
      <p:pic>
        <p:nvPicPr>
          <p:cNvPr id="6" name="Picture 5" descr="A close up of a coin  Description automatically generated">
            <a:extLst>
              <a:ext uri="{FF2B5EF4-FFF2-40B4-BE49-F238E27FC236}">
                <a16:creationId xmlns:a16="http://schemas.microsoft.com/office/drawing/2014/main" id="{EB393B95-EDC3-24A2-161E-B2A20A0AC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97456">
            <a:off x="10140207" y="1884230"/>
            <a:ext cx="3445217" cy="2411652"/>
          </a:xfrm>
          <a:prstGeom prst="rect">
            <a:avLst/>
          </a:prstGeom>
        </p:spPr>
      </p:pic>
      <p:pic>
        <p:nvPicPr>
          <p:cNvPr id="7" name="Picture 6" descr="A close up of a coin  Description automatically generated">
            <a:extLst>
              <a:ext uri="{FF2B5EF4-FFF2-40B4-BE49-F238E27FC236}">
                <a16:creationId xmlns:a16="http://schemas.microsoft.com/office/drawing/2014/main" id="{BB65EB70-5ACF-6871-0AE5-ED3133F97E7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 rot="20846548">
            <a:off x="9809582" y="424038"/>
            <a:ext cx="1929484" cy="1350639"/>
          </a:xfrm>
          <a:prstGeom prst="rect">
            <a:avLst/>
          </a:prstGeom>
        </p:spPr>
      </p:pic>
      <p:pic>
        <p:nvPicPr>
          <p:cNvPr id="8" name="Picture 7" descr="A close up of a coin  Description automatically generated">
            <a:extLst>
              <a:ext uri="{FF2B5EF4-FFF2-40B4-BE49-F238E27FC236}">
                <a16:creationId xmlns:a16="http://schemas.microsoft.com/office/drawing/2014/main" id="{29E03386-7FE6-CF1D-1586-17C72E87B1B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 rot="20846548">
            <a:off x="-8530" y="5316525"/>
            <a:ext cx="1929484" cy="1350639"/>
          </a:xfrm>
          <a:prstGeom prst="rect">
            <a:avLst/>
          </a:prstGeom>
        </p:spPr>
      </p:pic>
      <p:pic>
        <p:nvPicPr>
          <p:cNvPr id="9" name="Picture 8" descr="A close up of a coin  Description automatically generated">
            <a:extLst>
              <a:ext uri="{FF2B5EF4-FFF2-40B4-BE49-F238E27FC236}">
                <a16:creationId xmlns:a16="http://schemas.microsoft.com/office/drawing/2014/main" id="{A256044E-8B33-9D55-6E8A-571D34F0266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 rot="14107765">
            <a:off x="1734551" y="6247409"/>
            <a:ext cx="620308" cy="434216"/>
          </a:xfrm>
          <a:prstGeom prst="rect">
            <a:avLst/>
          </a:prstGeom>
        </p:spPr>
      </p:pic>
      <p:pic>
        <p:nvPicPr>
          <p:cNvPr id="10" name="Picture 9" descr="A close up of a coin  Description automatically generated">
            <a:extLst>
              <a:ext uri="{FF2B5EF4-FFF2-40B4-BE49-F238E27FC236}">
                <a16:creationId xmlns:a16="http://schemas.microsoft.com/office/drawing/2014/main" id="{A47384AE-519A-0717-6443-C2B21F1B2FB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 rot="14107765">
            <a:off x="2850531" y="474869"/>
            <a:ext cx="620308" cy="434216"/>
          </a:xfrm>
          <a:prstGeom prst="rect">
            <a:avLst/>
          </a:prstGeom>
        </p:spPr>
      </p:pic>
      <p:pic>
        <p:nvPicPr>
          <p:cNvPr id="11" name="Picture 10" descr="A close up of a coin  Description automatically generated">
            <a:extLst>
              <a:ext uri="{FF2B5EF4-FFF2-40B4-BE49-F238E27FC236}">
                <a16:creationId xmlns:a16="http://schemas.microsoft.com/office/drawing/2014/main" id="{73181F3C-6907-52CF-484A-AC1445D6ABC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 rot="14107765">
            <a:off x="11040620" y="4462931"/>
            <a:ext cx="620308" cy="43421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0DA2472-1F3A-E70D-6332-D9165E85A406}"/>
              </a:ext>
            </a:extLst>
          </p:cNvPr>
          <p:cNvGrpSpPr/>
          <p:nvPr/>
        </p:nvGrpSpPr>
        <p:grpSpPr>
          <a:xfrm>
            <a:off x="0" y="4438983"/>
            <a:ext cx="12192000" cy="1352217"/>
            <a:chOff x="0" y="4438983"/>
            <a:chExt cx="12192000" cy="135221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F9610B6-1543-0634-C591-02AE62BA2C76}"/>
                </a:ext>
              </a:extLst>
            </p:cNvPr>
            <p:cNvSpPr/>
            <p:nvPr/>
          </p:nvSpPr>
          <p:spPr>
            <a:xfrm>
              <a:off x="0" y="4438983"/>
              <a:ext cx="12192000" cy="1352217"/>
            </a:xfrm>
            <a:prstGeom prst="rect">
              <a:avLst/>
            </a:prstGeom>
            <a:solidFill>
              <a:schemeClr val="tx1">
                <a:alpha val="57219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7BD739D-D199-F065-C2C6-FF1A67B4DB1B}"/>
                </a:ext>
              </a:extLst>
            </p:cNvPr>
            <p:cNvSpPr txBox="1"/>
            <p:nvPr/>
          </p:nvSpPr>
          <p:spPr>
            <a:xfrm>
              <a:off x="1" y="4788123"/>
              <a:ext cx="121919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ja-JP" sz="36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xo Light" panose="02000303000000000000" pitchFamily="2" charset="77"/>
                  <a:ea typeface="Roboto" pitchFamily="2" charset="0"/>
                </a:rPr>
                <a:t>デジタル進化をリードする - 今すぐ始める</a:t>
              </a:r>
              <a:endPara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Black" panose="02000503000000000000" pitchFamily="2" charset="77"/>
                <a:ea typeface="Roboto" pitchFamily="2" charset="0"/>
              </a:endParaRPr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DB5DB44B-F5D0-9277-D05B-9F28D2280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08988" y="2176585"/>
            <a:ext cx="4774019" cy="122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2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74D05F-3FCF-1C13-D968-E5DB90368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15">
            <a:extLst>
              <a:ext uri="{FF2B5EF4-FFF2-40B4-BE49-F238E27FC236}">
                <a16:creationId xmlns:a16="http://schemas.microsoft.com/office/drawing/2014/main" id="{C83D37FC-62EE-F5EF-D0E4-63B37B5BA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404" y="318938"/>
            <a:ext cx="54985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ja-JP" altLang="zh-CN" sz="2000" b="1" dirty="0">
                <a:solidFill>
                  <a:schemeClr val="bg1"/>
                </a:solidFill>
                <a:effectLst>
                  <a:glow rad="1831274">
                    <a:schemeClr val="tx1">
                      <a:alpha val="25000"/>
                    </a:schemeClr>
                  </a:glow>
                </a:effectLst>
                <a:latin typeface="Roboto" pitchFamily="2" charset="0"/>
                <a:ea typeface="Roboto" pitchFamily="2" charset="0"/>
              </a:rPr>
              <a:t>すべては数字の中に</a:t>
            </a:r>
            <a:endParaRPr kumimoji="0" lang="en-US" altLang="en-US" sz="2000" b="1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831274">
                  <a:schemeClr val="tx1">
                    <a:alpha val="25000"/>
                  </a:schemeClr>
                </a:glow>
              </a:effectLst>
              <a:uLnTx/>
              <a:uFillTx/>
              <a:latin typeface="Roboto" pitchFamily="2" charset="0"/>
              <a:ea typeface="Roboto" pitchFamily="2" charset="0"/>
            </a:endParaRP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5156CDD0-D2AE-B281-8CE3-1B1CC63AC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04" y="1334006"/>
            <a:ext cx="1140544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ja-JP" sz="4000" b="1" dirty="0">
                <a:solidFill>
                  <a:schemeClr val="bg1"/>
                </a:solidFill>
                <a:latin typeface="Exo" panose="02000503000000000000" pitchFamily="2" charset="77"/>
                <a:ea typeface="Roboto" pitchFamily="2" charset="0"/>
              </a:rPr>
              <a:t>PNGVNトークン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ja-JP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itchFamily="2" charset="0"/>
                <a:ea typeface="Roboto Light" pitchFamily="2" charset="0"/>
              </a:rPr>
              <a:t>暗号ランドスケープのポートフォリオビルダー：3つのカテゴリ - 80社 - 1つのトークン</a:t>
            </a:r>
            <a:endParaRPr kumimoji="0" lang="en-GB" altLang="en-US" sz="2000" u="none" strike="noStrike" kern="1200" cap="none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Roboto Light" pitchFamily="2" charset="0"/>
              <a:ea typeface="Roboto Light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E9E1A14-F290-445A-204A-DFC03633C678}"/>
              </a:ext>
            </a:extLst>
          </p:cNvPr>
          <p:cNvGrpSpPr/>
          <p:nvPr/>
        </p:nvGrpSpPr>
        <p:grpSpPr>
          <a:xfrm>
            <a:off x="1843397" y="2810516"/>
            <a:ext cx="2596591" cy="3048242"/>
            <a:chOff x="1051675" y="2244087"/>
            <a:chExt cx="3210369" cy="3768781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10A9CE28-6E5E-91C4-0A6B-AD6BB6372CCF}"/>
                </a:ext>
              </a:extLst>
            </p:cNvPr>
            <p:cNvSpPr/>
            <p:nvPr/>
          </p:nvSpPr>
          <p:spPr>
            <a:xfrm>
              <a:off x="1051675" y="2244087"/>
              <a:ext cx="3210369" cy="3768781"/>
            </a:xfrm>
            <a:prstGeom prst="roundRect">
              <a:avLst>
                <a:gd name="adj" fmla="val 2757"/>
              </a:avLst>
            </a:prstGeom>
            <a:gradFill>
              <a:gsLst>
                <a:gs pos="100000">
                  <a:srgbClr val="050002"/>
                </a:gs>
                <a:gs pos="16000">
                  <a:srgbClr val="003400"/>
                </a:gs>
              </a:gsLst>
              <a:path path="circle">
                <a:fillToRect l="100000" t="100000"/>
              </a:path>
            </a:gra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kstSylinder 3">
              <a:extLst>
                <a:ext uri="{FF2B5EF4-FFF2-40B4-BE49-F238E27FC236}">
                  <a16:creationId xmlns:a16="http://schemas.microsoft.com/office/drawing/2014/main" id="{D5EC88F0-0E10-70D4-C4AD-6F8F33EE47EA}"/>
                </a:ext>
              </a:extLst>
            </p:cNvPr>
            <p:cNvSpPr txBox="1"/>
            <p:nvPr/>
          </p:nvSpPr>
          <p:spPr>
            <a:xfrm>
              <a:off x="1051675" y="2419083"/>
              <a:ext cx="3210369" cy="799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>
                <a:defRPr sz="1600"/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Light" pitchFamily="2" charset="0"/>
                  <a:ea typeface="Roboto Light" pitchFamily="2" charset="0"/>
                  <a:cs typeface="Roboto" panose="02000000000000000000" pitchFamily="2" charset="0"/>
                </a:rPr>
                <a:t>トップ50
NFT</a:t>
              </a:r>
            </a:p>
          </p:txBody>
        </p:sp>
        <p:graphicFrame>
          <p:nvGraphicFramePr>
            <p:cNvPr id="22" name="Chart 21">
              <a:extLst>
                <a:ext uri="{FF2B5EF4-FFF2-40B4-BE49-F238E27FC236}">
                  <a16:creationId xmlns:a16="http://schemas.microsoft.com/office/drawing/2014/main" id="{5F31864F-45BC-75B2-3083-67478DDE837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85915110"/>
                </p:ext>
              </p:extLst>
            </p:nvPr>
          </p:nvGraphicFramePr>
          <p:xfrm>
            <a:off x="1493945" y="3117996"/>
            <a:ext cx="2325827" cy="155055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3" name="TextBox 27">
              <a:extLst>
                <a:ext uri="{FF2B5EF4-FFF2-40B4-BE49-F238E27FC236}">
                  <a16:creationId xmlns:a16="http://schemas.microsoft.com/office/drawing/2014/main" id="{E568FC0C-DC43-9103-CDF4-CE10E0ED887C}"/>
                </a:ext>
              </a:extLst>
            </p:cNvPr>
            <p:cNvSpPr txBox="1"/>
            <p:nvPr/>
          </p:nvSpPr>
          <p:spPr>
            <a:xfrm>
              <a:off x="1223837" y="4640836"/>
              <a:ext cx="2866043" cy="1217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rPr>
                <a:t>市場シェア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ja-JP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Condensed Light" panose="02000000000000000000" pitchFamily="2" charset="0"/>
                  <a:ea typeface="Roboto Condensed Light" panose="02000000000000000000" pitchFamily="2" charset="0"/>
                  <a:cs typeface="Roboto Condensed Light" panose="02000000000000000000" pitchFamily="2" charset="0"/>
                </a:rPr>
                <a:t>この市場の時価総額の69.15％をカバー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Condensed Light" panose="02000000000000000000" pitchFamily="2" charset="0"/>
                  <a:ea typeface="Roboto Condensed Light" panose="02000000000000000000" pitchFamily="2" charset="0"/>
                  <a:cs typeface="Roboto Condensed Light" panose="02000000000000000000" pitchFamily="2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Medium" pitchFamily="2" charset="0"/>
                  <a:ea typeface="Roboto Medium" pitchFamily="2" charset="0"/>
                  <a:cs typeface="Roboto Condensed Light" panose="02000000000000000000" pitchFamily="2" charset="0"/>
                </a:rPr>
                <a:t>投資資本の64％がこのセクターに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83C8D16-9679-0808-40B4-077D3CF389A2}"/>
              </a:ext>
            </a:extLst>
          </p:cNvPr>
          <p:cNvGrpSpPr/>
          <p:nvPr/>
        </p:nvGrpSpPr>
        <p:grpSpPr>
          <a:xfrm>
            <a:off x="4797704" y="2810516"/>
            <a:ext cx="2596591" cy="3048243"/>
            <a:chOff x="4484815" y="2244088"/>
            <a:chExt cx="3210369" cy="3768782"/>
          </a:xfrm>
          <a:gradFill>
            <a:gsLst>
              <a:gs pos="100000">
                <a:srgbClr val="050002"/>
              </a:gs>
              <a:gs pos="16000">
                <a:srgbClr val="003400"/>
              </a:gs>
            </a:gsLst>
            <a:path path="circle">
              <a:fillToRect l="100000" t="100000"/>
            </a:path>
          </a:gra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C1A6073C-23A1-EC99-69BA-5330FB2C16B9}"/>
                </a:ext>
              </a:extLst>
            </p:cNvPr>
            <p:cNvSpPr/>
            <p:nvPr/>
          </p:nvSpPr>
          <p:spPr>
            <a:xfrm>
              <a:off x="4484815" y="2244088"/>
              <a:ext cx="3210369" cy="3768782"/>
            </a:xfrm>
            <a:prstGeom prst="roundRect">
              <a:avLst>
                <a:gd name="adj" fmla="val 2757"/>
              </a:avLst>
            </a:prstGeom>
            <a:gradFill>
              <a:gsLst>
                <a:gs pos="100000">
                  <a:srgbClr val="050002"/>
                </a:gs>
                <a:gs pos="16000">
                  <a:srgbClr val="333100"/>
                </a:gs>
              </a:gsLst>
              <a:path path="circle">
                <a:fillToRect l="100000" t="100000"/>
              </a:path>
            </a:gra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kstSylinder 3">
              <a:extLst>
                <a:ext uri="{FF2B5EF4-FFF2-40B4-BE49-F238E27FC236}">
                  <a16:creationId xmlns:a16="http://schemas.microsoft.com/office/drawing/2014/main" id="{C820C6BB-FABF-BB65-016B-78C7A81901D5}"/>
                </a:ext>
              </a:extLst>
            </p:cNvPr>
            <p:cNvSpPr txBox="1"/>
            <p:nvPr/>
          </p:nvSpPr>
          <p:spPr>
            <a:xfrm>
              <a:off x="4484815" y="2413731"/>
              <a:ext cx="3210369" cy="799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Light" pitchFamily="2" charset="0"/>
                  <a:ea typeface="Roboto Light" pitchFamily="2" charset="0"/>
                  <a:cs typeface="Roboto" panose="02000000000000000000" pitchFamily="2" charset="0"/>
                </a:rPr>
                <a:t>トップ15
暗号</a:t>
              </a:r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0C98E115-A66F-7251-6E04-DAAE62DF3EF4}"/>
                </a:ext>
              </a:extLst>
            </p:cNvPr>
            <p:cNvSpPr txBox="1"/>
            <p:nvPr/>
          </p:nvSpPr>
          <p:spPr>
            <a:xfrm>
              <a:off x="4656978" y="4640836"/>
              <a:ext cx="2866043" cy="1217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rPr>
                <a:t>市場シェア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ja-JP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Condensed Light" panose="02000000000000000000" pitchFamily="2" charset="0"/>
                  <a:ea typeface="Roboto Condensed Light" panose="02000000000000000000" pitchFamily="2" charset="0"/>
                  <a:cs typeface="Roboto Condensed Light" panose="02000000000000000000" pitchFamily="2" charset="0"/>
                </a:rPr>
                <a:t>この市場の時価総額の86.51％をカバー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Medium" pitchFamily="2" charset="0"/>
                  <a:ea typeface="Roboto Medium" pitchFamily="2" charset="0"/>
                  <a:cs typeface="Roboto Condensed Light" panose="02000000000000000000" pitchFamily="2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Medium" pitchFamily="2" charset="0"/>
                  <a:ea typeface="Roboto Medium" pitchFamily="2" charset="0"/>
                  <a:cs typeface="Roboto Condensed Light" panose="02000000000000000000" pitchFamily="2" charset="0"/>
                </a:rPr>
                <a:t>投資資本の18％がこのセクターに</a:t>
              </a:r>
            </a:p>
          </p:txBody>
        </p:sp>
        <p:graphicFrame>
          <p:nvGraphicFramePr>
            <p:cNvPr id="28" name="Chart 27">
              <a:extLst>
                <a:ext uri="{FF2B5EF4-FFF2-40B4-BE49-F238E27FC236}">
                  <a16:creationId xmlns:a16="http://schemas.microsoft.com/office/drawing/2014/main" id="{0F9509B7-8CA5-EABB-DAA8-4774BA0264E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927989010"/>
                </p:ext>
              </p:extLst>
            </p:nvPr>
          </p:nvGraphicFramePr>
          <p:xfrm>
            <a:off x="4927085" y="3117996"/>
            <a:ext cx="2325827" cy="155055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D2E0028-C0CD-43A9-2831-52E5FA6C40CF}"/>
              </a:ext>
            </a:extLst>
          </p:cNvPr>
          <p:cNvGrpSpPr/>
          <p:nvPr/>
        </p:nvGrpSpPr>
        <p:grpSpPr>
          <a:xfrm>
            <a:off x="7752009" y="2810516"/>
            <a:ext cx="2596591" cy="3048242"/>
            <a:chOff x="7929951" y="2244088"/>
            <a:chExt cx="3210369" cy="3768781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3A2D1202-FC0A-7086-BFDC-65B8691CDFE8}"/>
                </a:ext>
              </a:extLst>
            </p:cNvPr>
            <p:cNvSpPr/>
            <p:nvPr/>
          </p:nvSpPr>
          <p:spPr>
            <a:xfrm>
              <a:off x="7929951" y="2244088"/>
              <a:ext cx="3210369" cy="3768781"/>
            </a:xfrm>
            <a:prstGeom prst="roundRect">
              <a:avLst>
                <a:gd name="adj" fmla="val 2757"/>
              </a:avLst>
            </a:prstGeom>
            <a:gradFill>
              <a:gsLst>
                <a:gs pos="100000">
                  <a:srgbClr val="050002"/>
                </a:gs>
                <a:gs pos="16000">
                  <a:srgbClr val="480D1B"/>
                </a:gs>
              </a:gsLst>
              <a:path path="circle">
                <a:fillToRect l="100000" t="100000"/>
              </a:path>
            </a:gra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kstSylinder 3">
              <a:extLst>
                <a:ext uri="{FF2B5EF4-FFF2-40B4-BE49-F238E27FC236}">
                  <a16:creationId xmlns:a16="http://schemas.microsoft.com/office/drawing/2014/main" id="{33E11DFA-DA8C-6D7B-33A8-8A469A9D8093}"/>
                </a:ext>
              </a:extLst>
            </p:cNvPr>
            <p:cNvSpPr txBox="1"/>
            <p:nvPr/>
          </p:nvSpPr>
          <p:spPr>
            <a:xfrm>
              <a:off x="7929951" y="2413731"/>
              <a:ext cx="3210369" cy="799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>
                <a:defRPr sz="1600"/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Light" pitchFamily="2" charset="0"/>
                  <a:ea typeface="Roboto Light" pitchFamily="2" charset="0"/>
                  <a:cs typeface="Roboto" panose="02000000000000000000" pitchFamily="2" charset="0"/>
                </a:rPr>
                <a:t>トップ15
AI</a:t>
              </a:r>
            </a:p>
          </p:txBody>
        </p:sp>
        <p:sp>
          <p:nvSpPr>
            <p:cNvPr id="34" name="TextBox 27">
              <a:extLst>
                <a:ext uri="{FF2B5EF4-FFF2-40B4-BE49-F238E27FC236}">
                  <a16:creationId xmlns:a16="http://schemas.microsoft.com/office/drawing/2014/main" id="{8E918415-9D77-933D-B169-C4E9FF50809E}"/>
                </a:ext>
              </a:extLst>
            </p:cNvPr>
            <p:cNvSpPr txBox="1"/>
            <p:nvPr/>
          </p:nvSpPr>
          <p:spPr>
            <a:xfrm>
              <a:off x="8102114" y="4640835"/>
              <a:ext cx="2866043" cy="1217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rPr>
                <a:t>市場シェア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ja-JP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Condensed Light" panose="02000000000000000000" pitchFamily="2" charset="0"/>
                  <a:ea typeface="Roboto Condensed Light" panose="02000000000000000000" pitchFamily="2" charset="0"/>
                  <a:cs typeface="Roboto Condensed Light" panose="02000000000000000000" pitchFamily="2" charset="0"/>
                </a:rPr>
                <a:t>この市場の時価総額の78.66％をカバー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Medium" pitchFamily="2" charset="0"/>
                  <a:ea typeface="Roboto Medium" pitchFamily="2" charset="0"/>
                  <a:cs typeface="Roboto Condensed Light" panose="02000000000000000000" pitchFamily="2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Medium" pitchFamily="2" charset="0"/>
                  <a:ea typeface="Roboto Medium" pitchFamily="2" charset="0"/>
                  <a:cs typeface="Roboto Condensed Light" panose="02000000000000000000" pitchFamily="2" charset="0"/>
                </a:rPr>
                <a:t>投資資本の18％がこのセクターに</a:t>
              </a:r>
            </a:p>
          </p:txBody>
        </p:sp>
        <p:graphicFrame>
          <p:nvGraphicFramePr>
            <p:cNvPr id="35" name="Chart 34">
              <a:extLst>
                <a:ext uri="{FF2B5EF4-FFF2-40B4-BE49-F238E27FC236}">
                  <a16:creationId xmlns:a16="http://schemas.microsoft.com/office/drawing/2014/main" id="{1A1AFACC-9595-C1B7-6C08-B8C531B8634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169167595"/>
                </p:ext>
              </p:extLst>
            </p:nvPr>
          </p:nvGraphicFramePr>
          <p:xfrm>
            <a:off x="8372228" y="3117996"/>
            <a:ext cx="2325827" cy="155055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75024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BE047D-3E97-3971-28B9-624DF61E1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4235B20-660F-46D0-6988-13EFCFE3DDD2}"/>
              </a:ext>
            </a:extLst>
          </p:cNvPr>
          <p:cNvGrpSpPr/>
          <p:nvPr/>
        </p:nvGrpSpPr>
        <p:grpSpPr>
          <a:xfrm>
            <a:off x="6456357" y="2300803"/>
            <a:ext cx="4688144" cy="3790283"/>
            <a:chOff x="6456357" y="2300803"/>
            <a:chExt cx="4688144" cy="3790283"/>
          </a:xfrm>
        </p:grpSpPr>
        <p:sp>
          <p:nvSpPr>
            <p:cNvPr id="13" name="Rounded Rectangle 32">
              <a:extLst>
                <a:ext uri="{FF2B5EF4-FFF2-40B4-BE49-F238E27FC236}">
                  <a16:creationId xmlns:a16="http://schemas.microsoft.com/office/drawing/2014/main" id="{B57A97F7-2249-03B0-3F40-8B36393555BB}"/>
                </a:ext>
              </a:extLst>
            </p:cNvPr>
            <p:cNvSpPr/>
            <p:nvPr/>
          </p:nvSpPr>
          <p:spPr>
            <a:xfrm>
              <a:off x="6456359" y="2601402"/>
              <a:ext cx="4688142" cy="3489684"/>
            </a:xfrm>
            <a:prstGeom prst="roundRect">
              <a:avLst>
                <a:gd name="adj" fmla="val 2959"/>
              </a:avLst>
            </a:prstGeom>
            <a:gradFill flip="none" rotWithShape="1">
              <a:gsLst>
                <a:gs pos="20000">
                  <a:schemeClr val="tx1"/>
                </a:gs>
                <a:gs pos="100000">
                  <a:srgbClr val="7F5C00">
                    <a:alpha val="70089"/>
                  </a:srgbClr>
                </a:gs>
              </a:gsLst>
              <a:lin ang="0" scaled="1"/>
              <a:tileRect/>
            </a:gradFill>
            <a:ln w="31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0" descr="A gold letter g with a black background  Description automatically generated">
              <a:extLst>
                <a:ext uri="{FF2B5EF4-FFF2-40B4-BE49-F238E27FC236}">
                  <a16:creationId xmlns:a16="http://schemas.microsoft.com/office/drawing/2014/main" id="{50052000-F1CD-BBAA-226C-9266DB022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7681" y="4169546"/>
              <a:ext cx="2385495" cy="400835"/>
            </a:xfrm>
            <a:prstGeom prst="rect">
              <a:avLst/>
            </a:prstGeom>
          </p:spPr>
        </p:pic>
        <p:sp>
          <p:nvSpPr>
            <p:cNvPr id="16" name="TekstSylinder 17">
              <a:extLst>
                <a:ext uri="{FF2B5EF4-FFF2-40B4-BE49-F238E27FC236}">
                  <a16:creationId xmlns:a16="http://schemas.microsoft.com/office/drawing/2014/main" id="{39699F13-5BD2-F9E6-1185-5F3A3DA37EEE}"/>
                </a:ext>
              </a:extLst>
            </p:cNvPr>
            <p:cNvSpPr txBox="1"/>
            <p:nvPr/>
          </p:nvSpPr>
          <p:spPr>
            <a:xfrm>
              <a:off x="6456358" y="4647723"/>
              <a:ext cx="4688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Roboto Light" pitchFamily="2" charset="0"/>
                <a:cs typeface="+mn-cs"/>
              </a:endParaRPr>
            </a:p>
          </p:txBody>
        </p:sp>
        <p:pic>
          <p:nvPicPr>
            <p:cNvPr id="17" name="Picture 36">
              <a:extLst>
                <a:ext uri="{FF2B5EF4-FFF2-40B4-BE49-F238E27FC236}">
                  <a16:creationId xmlns:a16="http://schemas.microsoft.com/office/drawing/2014/main" id="{C1F409BC-4FE9-14DE-4CB2-42E418D22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7657" y="3144202"/>
              <a:ext cx="1245542" cy="922130"/>
            </a:xfrm>
            <a:prstGeom prst="rect">
              <a:avLst/>
            </a:prstGeom>
          </p:spPr>
        </p:pic>
        <p:sp>
          <p:nvSpPr>
            <p:cNvPr id="18" name="Diagonal Stripe 38">
              <a:extLst>
                <a:ext uri="{FF2B5EF4-FFF2-40B4-BE49-F238E27FC236}">
                  <a16:creationId xmlns:a16="http://schemas.microsoft.com/office/drawing/2014/main" id="{E85DB500-7EAA-2ACD-12CE-2DC5A85FFB22}"/>
                </a:ext>
              </a:extLst>
            </p:cNvPr>
            <p:cNvSpPr/>
            <p:nvPr/>
          </p:nvSpPr>
          <p:spPr>
            <a:xfrm rot="5400000">
              <a:off x="10042514" y="2601403"/>
              <a:ext cx="1101916" cy="1101916"/>
            </a:xfrm>
            <a:prstGeom prst="diagStripe">
              <a:avLst>
                <a:gd name="adj" fmla="val 46067"/>
              </a:avLst>
            </a:prstGeom>
            <a:solidFill>
              <a:srgbClr val="7F5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39">
              <a:extLst>
                <a:ext uri="{FF2B5EF4-FFF2-40B4-BE49-F238E27FC236}">
                  <a16:creationId xmlns:a16="http://schemas.microsoft.com/office/drawing/2014/main" id="{81A66905-B83C-934B-3B09-6FCCC03E2DDE}"/>
                </a:ext>
              </a:extLst>
            </p:cNvPr>
            <p:cNvSpPr txBox="1"/>
            <p:nvPr/>
          </p:nvSpPr>
          <p:spPr>
            <a:xfrm rot="2700000">
              <a:off x="10041899" y="2835159"/>
              <a:ext cx="14072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上場</a:t>
              </a:r>
            </a:p>
          </p:txBody>
        </p:sp>
        <p:sp>
          <p:nvSpPr>
            <p:cNvPr id="4" name="TekstSylinder 15">
              <a:extLst>
                <a:ext uri="{FF2B5EF4-FFF2-40B4-BE49-F238E27FC236}">
                  <a16:creationId xmlns:a16="http://schemas.microsoft.com/office/drawing/2014/main" id="{15F8F29B-0C5E-0C7D-D735-C1575E5CD3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56357" y="4605121"/>
              <a:ext cx="4688071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rPr>
                <a:t>Coinstoreに上場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 Light" pitchFamily="2" charset="0"/>
                  <a:ea typeface="Roboto Light" pitchFamily="2" charset="0"/>
                  <a:cs typeface="+mn-cs"/>
                </a:rPr>
                <a:t>$PNGVNとして取引</a:t>
              </a:r>
            </a:p>
          </p:txBody>
        </p:sp>
      </p:grpSp>
      <p:sp>
        <p:nvSpPr>
          <p:cNvPr id="7" name="TekstSylinder 15">
            <a:extLst>
              <a:ext uri="{FF2B5EF4-FFF2-40B4-BE49-F238E27FC236}">
                <a16:creationId xmlns:a16="http://schemas.microsoft.com/office/drawing/2014/main" id="{A8F861D9-5B65-E452-778B-29020AEB4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04" y="1334006"/>
            <a:ext cx="1140544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ja-JP" sz="3800" b="1" dirty="0">
                <a:solidFill>
                  <a:schemeClr val="bg1"/>
                </a:solidFill>
                <a:latin typeface="Exo" panose="02000503000000000000" pitchFamily="2" charset="77"/>
                <a:ea typeface="Roboto" pitchFamily="2" charset="0"/>
              </a:rPr>
              <a:t>PNGVNトークン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itchFamily="2" charset="0"/>
                <a:ea typeface="Roboto Light" pitchFamily="2" charset="0"/>
              </a:rPr>
              <a:t>上場および監査済みのトークン</a:t>
            </a:r>
            <a:endParaRPr kumimoji="0" lang="en-GB" altLang="en-US" sz="2000" u="none" strike="noStrike" kern="1200" cap="none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Roboto Light" pitchFamily="2" charset="0"/>
              <a:ea typeface="Roboto Light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FD1EE5-5D5D-276B-245E-92140DF390A2}"/>
              </a:ext>
            </a:extLst>
          </p:cNvPr>
          <p:cNvGrpSpPr/>
          <p:nvPr/>
        </p:nvGrpSpPr>
        <p:grpSpPr>
          <a:xfrm>
            <a:off x="1044055" y="2300094"/>
            <a:ext cx="4689447" cy="1920978"/>
            <a:chOff x="1044055" y="1725322"/>
            <a:chExt cx="4689447" cy="192097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BA6AFC-392B-28A4-C972-CFCD8D30665A}"/>
                </a:ext>
              </a:extLst>
            </p:cNvPr>
            <p:cNvGrpSpPr/>
            <p:nvPr/>
          </p:nvGrpSpPr>
          <p:grpSpPr>
            <a:xfrm>
              <a:off x="1044055" y="1725322"/>
              <a:ext cx="4689447" cy="1920978"/>
              <a:chOff x="1044055" y="1725322"/>
              <a:chExt cx="4689447" cy="1920978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2708B25A-49E9-76CE-117F-BBC6FB319CC1}"/>
                  </a:ext>
                </a:extLst>
              </p:cNvPr>
              <p:cNvGrpSpPr/>
              <p:nvPr/>
            </p:nvGrpSpPr>
            <p:grpSpPr>
              <a:xfrm>
                <a:off x="1044055" y="2025922"/>
                <a:ext cx="4689447" cy="1620378"/>
                <a:chOff x="1044055" y="2025922"/>
                <a:chExt cx="4689447" cy="1620378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219DC0B5-EA5E-1E81-E242-B45199B60EF3}"/>
                    </a:ext>
                  </a:extLst>
                </p:cNvPr>
                <p:cNvGrpSpPr/>
                <p:nvPr/>
              </p:nvGrpSpPr>
              <p:grpSpPr>
                <a:xfrm>
                  <a:off x="1044055" y="2025923"/>
                  <a:ext cx="4688071" cy="1620377"/>
                  <a:chOff x="1051675" y="2022113"/>
                  <a:chExt cx="4688071" cy="1620377"/>
                </a:xfrm>
              </p:grpSpPr>
              <p:sp>
                <p:nvSpPr>
                  <p:cNvPr id="22" name="Rounded Rectangle 21">
                    <a:extLst>
                      <a:ext uri="{FF2B5EF4-FFF2-40B4-BE49-F238E27FC236}">
                        <a16:creationId xmlns:a16="http://schemas.microsoft.com/office/drawing/2014/main" id="{F113D20D-2D32-34C3-3755-49D8350CC5C3}"/>
                      </a:ext>
                    </a:extLst>
                  </p:cNvPr>
                  <p:cNvSpPr/>
                  <p:nvPr/>
                </p:nvSpPr>
                <p:spPr>
                  <a:xfrm>
                    <a:off x="1051675" y="2022113"/>
                    <a:ext cx="4688071" cy="1620377"/>
                  </a:xfrm>
                  <a:prstGeom prst="roundRect">
                    <a:avLst>
                      <a:gd name="adj" fmla="val 6111"/>
                    </a:avLst>
                  </a:prstGeom>
                  <a:gradFill flip="none" rotWithShape="1">
                    <a:gsLst>
                      <a:gs pos="20000">
                        <a:schemeClr val="bg1">
                          <a:alpha val="5000"/>
                        </a:schemeClr>
                      </a:gs>
                      <a:gs pos="100000">
                        <a:srgbClr val="FFC000">
                          <a:alpha val="40334"/>
                        </a:srgbClr>
                      </a:gs>
                    </a:gsLst>
                    <a:lin ang="0" scaled="1"/>
                    <a:tileRect/>
                  </a:gradFill>
                  <a:ln w="3175"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TekstSylinder 15">
                    <a:extLst>
                      <a:ext uri="{FF2B5EF4-FFF2-40B4-BE49-F238E27FC236}">
                        <a16:creationId xmlns:a16="http://schemas.microsoft.com/office/drawing/2014/main" id="{54803B98-84EF-3166-6C28-3F859AFB962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73055" y="2386025"/>
                    <a:ext cx="3057255" cy="8925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tabLst/>
                      <a:defRPr/>
                    </a:pPr>
                    <a:r>
                      <a:rPr kumimoji="0" lang="zh-CN" alt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Roboto" pitchFamily="2" charset="0"/>
                        <a:ea typeface="Roboto" pitchFamily="2" charset="0"/>
                        <a:cs typeface="+mn-cs"/>
                      </a:rPr>
                      <a:t>170,570,398
流通量</a:t>
                    </a:r>
                  </a:p>
                </p:txBody>
              </p:sp>
            </p:grpSp>
            <p:sp>
              <p:nvSpPr>
                <p:cNvPr id="21" name="Diagonal Stripe 20">
                  <a:extLst>
                    <a:ext uri="{FF2B5EF4-FFF2-40B4-BE49-F238E27FC236}">
                      <a16:creationId xmlns:a16="http://schemas.microsoft.com/office/drawing/2014/main" id="{F4B49048-BD17-9027-F015-52D4DA3E8575}"/>
                    </a:ext>
                  </a:extLst>
                </p:cNvPr>
                <p:cNvSpPr/>
                <p:nvPr/>
              </p:nvSpPr>
              <p:spPr>
                <a:xfrm rot="5400000">
                  <a:off x="4631586" y="2025922"/>
                  <a:ext cx="1101916" cy="1101916"/>
                </a:xfrm>
                <a:prstGeom prst="diagStripe">
                  <a:avLst>
                    <a:gd name="adj" fmla="val 46067"/>
                  </a:avLst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2DEBA86-58C7-CC60-A005-4E8D60A23550}"/>
                  </a:ext>
                </a:extLst>
              </p:cNvPr>
              <p:cNvSpPr txBox="1"/>
              <p:nvPr/>
            </p:nvSpPr>
            <p:spPr>
              <a:xfrm rot="2700000">
                <a:off x="4630971" y="2244289"/>
                <a:ext cx="14072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現在</a:t>
                </a:r>
              </a:p>
            </p:txBody>
          </p:sp>
        </p:grpSp>
        <p:pic>
          <p:nvPicPr>
            <p:cNvPr id="10" name="Graphic 9" descr="Refresh with solid fill">
              <a:extLst>
                <a:ext uri="{FF2B5EF4-FFF2-40B4-BE49-F238E27FC236}">
                  <a16:creationId xmlns:a16="http://schemas.microsoft.com/office/drawing/2014/main" id="{A8FB6B0C-E436-63DE-1EA1-CF3A4B203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91507" y="2378911"/>
              <a:ext cx="914400" cy="91440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4AAB614-DA22-1964-35EA-1CC96EDA72B5}"/>
              </a:ext>
            </a:extLst>
          </p:cNvPr>
          <p:cNvGrpSpPr/>
          <p:nvPr/>
        </p:nvGrpSpPr>
        <p:grpSpPr>
          <a:xfrm>
            <a:off x="1044055" y="4171703"/>
            <a:ext cx="4691589" cy="1920978"/>
            <a:chOff x="1044055" y="3596931"/>
            <a:chExt cx="4691589" cy="192097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3367D20-1BCD-25C6-F957-93AD3A541B8D}"/>
                </a:ext>
              </a:extLst>
            </p:cNvPr>
            <p:cNvGrpSpPr/>
            <p:nvPr/>
          </p:nvGrpSpPr>
          <p:grpSpPr>
            <a:xfrm>
              <a:off x="1044055" y="3596931"/>
              <a:ext cx="4691589" cy="1920978"/>
              <a:chOff x="1044055" y="1742770"/>
              <a:chExt cx="4691589" cy="1920978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58A4EA5E-EBEE-F6B2-B398-BEFA317951F2}"/>
                  </a:ext>
                </a:extLst>
              </p:cNvPr>
              <p:cNvGrpSpPr/>
              <p:nvPr/>
            </p:nvGrpSpPr>
            <p:grpSpPr>
              <a:xfrm>
                <a:off x="1044055" y="2043370"/>
                <a:ext cx="4691589" cy="1620378"/>
                <a:chOff x="1044055" y="2043370"/>
                <a:chExt cx="4691589" cy="1620378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8593642A-95D1-94F2-6B62-DC9CFCBB4441}"/>
                    </a:ext>
                  </a:extLst>
                </p:cNvPr>
                <p:cNvGrpSpPr/>
                <p:nvPr/>
              </p:nvGrpSpPr>
              <p:grpSpPr>
                <a:xfrm>
                  <a:off x="1044055" y="2043371"/>
                  <a:ext cx="4688071" cy="1620377"/>
                  <a:chOff x="1051675" y="2039561"/>
                  <a:chExt cx="4688071" cy="1620377"/>
                </a:xfrm>
              </p:grpSpPr>
              <p:sp>
                <p:nvSpPr>
                  <p:cNvPr id="32" name="Rounded Rectangle 31">
                    <a:extLst>
                      <a:ext uri="{FF2B5EF4-FFF2-40B4-BE49-F238E27FC236}">
                        <a16:creationId xmlns:a16="http://schemas.microsoft.com/office/drawing/2014/main" id="{80E50DF9-D98F-A901-4BEC-4A5CE7387CA5}"/>
                      </a:ext>
                    </a:extLst>
                  </p:cNvPr>
                  <p:cNvSpPr/>
                  <p:nvPr/>
                </p:nvSpPr>
                <p:spPr>
                  <a:xfrm>
                    <a:off x="1051675" y="2039561"/>
                    <a:ext cx="4688071" cy="1620377"/>
                  </a:xfrm>
                  <a:prstGeom prst="roundRect">
                    <a:avLst>
                      <a:gd name="adj" fmla="val 6111"/>
                    </a:avLst>
                  </a:prstGeom>
                  <a:gradFill>
                    <a:gsLst>
                      <a:gs pos="20000">
                        <a:schemeClr val="bg1">
                          <a:alpha val="5000"/>
                        </a:schemeClr>
                      </a:gs>
                      <a:gs pos="100000">
                        <a:srgbClr val="277CCB">
                          <a:alpha val="40000"/>
                        </a:srgbClr>
                      </a:gs>
                    </a:gsLst>
                    <a:lin ang="0" scaled="1"/>
                  </a:gradFill>
                  <a:ln w="3175"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TekstSylinder 15">
                    <a:extLst>
                      <a:ext uri="{FF2B5EF4-FFF2-40B4-BE49-F238E27FC236}">
                        <a16:creationId xmlns:a16="http://schemas.microsoft.com/office/drawing/2014/main" id="{76EFC317-22E2-3B2B-83AD-DB1F2A02E5E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73055" y="2403473"/>
                    <a:ext cx="3057255" cy="8925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tabLst/>
                      <a:defRPr/>
                    </a:pPr>
                    <a:r>
                      <a:rPr kumimoji="0" lang="zh-CN" alt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5B0F0"/>
                        </a:solidFill>
                        <a:effectLst/>
                        <a:uLnTx/>
                        <a:uFillTx/>
                        <a:latin typeface="Roboto" pitchFamily="2" charset="0"/>
                        <a:ea typeface="Roboto" pitchFamily="2" charset="0"/>
                        <a:cs typeface="+mn-cs"/>
                      </a:rPr>
                      <a:t>199,282,370</a:t>
                    </a:r>
                  </a:p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tabLst/>
                      <a:defRPr/>
                    </a:pPr>
                    <a:r>
                      <a:rPr kumimoji="0" lang="zh-CN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Roboto Light" pitchFamily="2" charset="0"/>
                        <a:ea typeface="Roboto Light" pitchFamily="2" charset="0"/>
                        <a:cs typeface="+mn-cs"/>
                      </a:rPr>
                      <a:t>総供給量</a:t>
                    </a:r>
                  </a:p>
                </p:txBody>
              </p:sp>
            </p:grpSp>
            <p:sp>
              <p:nvSpPr>
                <p:cNvPr id="31" name="Diagonal Stripe 30">
                  <a:extLst>
                    <a:ext uri="{FF2B5EF4-FFF2-40B4-BE49-F238E27FC236}">
                      <a16:creationId xmlns:a16="http://schemas.microsoft.com/office/drawing/2014/main" id="{EF8861E6-66F5-4934-A87C-8DBE9CFDAD03}"/>
                    </a:ext>
                  </a:extLst>
                </p:cNvPr>
                <p:cNvSpPr/>
                <p:nvPr/>
              </p:nvSpPr>
              <p:spPr>
                <a:xfrm rot="5400000">
                  <a:off x="4633728" y="2043370"/>
                  <a:ext cx="1101916" cy="1101916"/>
                </a:xfrm>
                <a:prstGeom prst="diagStripe">
                  <a:avLst>
                    <a:gd name="adj" fmla="val 46067"/>
                  </a:avLst>
                </a:prstGeom>
                <a:solidFill>
                  <a:srgbClr val="05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99089C8-B7E6-6FCC-4759-A53DE9DC39E7}"/>
                  </a:ext>
                </a:extLst>
              </p:cNvPr>
              <p:cNvSpPr txBox="1"/>
              <p:nvPr/>
            </p:nvSpPr>
            <p:spPr>
              <a:xfrm rot="2700000">
                <a:off x="4633113" y="2261737"/>
                <a:ext cx="14072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固定</a:t>
                </a:r>
              </a:p>
            </p:txBody>
          </p:sp>
        </p:grpSp>
        <p:pic>
          <p:nvPicPr>
            <p:cNvPr id="27" name="Graphic 26" descr="Shield Tick with solid fill">
              <a:extLst>
                <a:ext uri="{FF2B5EF4-FFF2-40B4-BE49-F238E27FC236}">
                  <a16:creationId xmlns:a16="http://schemas.microsoft.com/office/drawing/2014/main" id="{9578C7C1-F01D-DF83-11CC-01B3461E8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91507" y="4253793"/>
              <a:ext cx="914400" cy="914400"/>
            </a:xfrm>
            <a:prstGeom prst="rect">
              <a:avLst/>
            </a:prstGeom>
          </p:spPr>
        </p:pic>
      </p:grpSp>
      <p:sp>
        <p:nvSpPr>
          <p:cNvPr id="2" name="TekstSylinder 15">
            <a:extLst>
              <a:ext uri="{FF2B5EF4-FFF2-40B4-BE49-F238E27FC236}">
                <a16:creationId xmlns:a16="http://schemas.microsoft.com/office/drawing/2014/main" id="{6AC027A9-A8CF-5022-943D-7753BF7C7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404" y="318938"/>
            <a:ext cx="54985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ja-JP" altLang="zh-CN" sz="2000" b="1" dirty="0">
                <a:solidFill>
                  <a:schemeClr val="bg1"/>
                </a:solidFill>
                <a:effectLst>
                  <a:glow rad="1831274">
                    <a:schemeClr val="tx1">
                      <a:alpha val="25000"/>
                    </a:schemeClr>
                  </a:glow>
                </a:effectLst>
                <a:latin typeface="Roboto" pitchFamily="2" charset="0"/>
                <a:ea typeface="Roboto" pitchFamily="2" charset="0"/>
              </a:rPr>
              <a:t>すべては数字の中に</a:t>
            </a:r>
            <a:endParaRPr kumimoji="0" lang="en-US" altLang="en-US" sz="2000" b="1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831274">
                  <a:schemeClr val="tx1">
                    <a:alpha val="25000"/>
                  </a:schemeClr>
                </a:glow>
              </a:effectLst>
              <a:uLnTx/>
              <a:uFillTx/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226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417CC204-4849-170F-28C1-2B639531C5BC}"/>
              </a:ext>
            </a:extLst>
          </p:cNvPr>
          <p:cNvGrpSpPr/>
          <p:nvPr/>
        </p:nvGrpSpPr>
        <p:grpSpPr>
          <a:xfrm>
            <a:off x="1044055" y="2443784"/>
            <a:ext cx="4688144" cy="3484611"/>
            <a:chOff x="1044055" y="1725322"/>
            <a:chExt cx="4688144" cy="3484611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5143EDDE-9884-2BF0-4D8B-81026956917E}"/>
                </a:ext>
              </a:extLst>
            </p:cNvPr>
            <p:cNvSpPr/>
            <p:nvPr/>
          </p:nvSpPr>
          <p:spPr>
            <a:xfrm>
              <a:off x="1044055" y="2025921"/>
              <a:ext cx="4688142" cy="3184012"/>
            </a:xfrm>
            <a:prstGeom prst="roundRect">
              <a:avLst>
                <a:gd name="adj" fmla="val 2959"/>
              </a:avLst>
            </a:prstGeom>
            <a:gradFill flip="none" rotWithShape="1">
              <a:gsLst>
                <a:gs pos="20000">
                  <a:schemeClr val="bg1">
                    <a:alpha val="5000"/>
                  </a:schemeClr>
                </a:gs>
                <a:gs pos="100000">
                  <a:srgbClr val="7F5C00">
                    <a:alpha val="50000"/>
                  </a:srgbClr>
                </a:gs>
              </a:gsLst>
              <a:lin ang="0" scaled="1"/>
              <a:tileRect/>
            </a:gradFill>
            <a:ln w="31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0" descr="A gold letter g with a black background  Description automatically generated">
              <a:extLst>
                <a:ext uri="{FF2B5EF4-FFF2-40B4-BE49-F238E27FC236}">
                  <a16:creationId xmlns:a16="http://schemas.microsoft.com/office/drawing/2014/main" id="{5347662B-9968-DD9B-5F43-1D68AC850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5380" y="3360474"/>
              <a:ext cx="2385495" cy="400835"/>
            </a:xfrm>
            <a:prstGeom prst="rect">
              <a:avLst/>
            </a:prstGeom>
          </p:spPr>
        </p:pic>
        <p:sp>
          <p:nvSpPr>
            <p:cNvPr id="5" name="TekstSylinder 4">
              <a:extLst>
                <a:ext uri="{FF2B5EF4-FFF2-40B4-BE49-F238E27FC236}">
                  <a16:creationId xmlns:a16="http://schemas.microsoft.com/office/drawing/2014/main" id="{29E6C251-3154-0306-B502-0717E7B01A2B}"/>
                </a:ext>
              </a:extLst>
            </p:cNvPr>
            <p:cNvSpPr txBox="1"/>
            <p:nvPr/>
          </p:nvSpPr>
          <p:spPr>
            <a:xfrm>
              <a:off x="1044057" y="3838651"/>
              <a:ext cx="4688142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rPr>
                <a:t>6,924
2025年1月1日</a:t>
              </a:r>
              <a:endPara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Roboto Light" pitchFamily="2" charset="0"/>
                <a:cs typeface="+mn-cs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B7F05DB-41CD-D965-9CAF-9FB3B8685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5356" y="2335130"/>
              <a:ext cx="1245542" cy="922130"/>
            </a:xfrm>
            <a:prstGeom prst="rect">
              <a:avLst/>
            </a:prstGeom>
          </p:spPr>
        </p:pic>
        <p:sp>
          <p:nvSpPr>
            <p:cNvPr id="39" name="Diagonal Stripe 38">
              <a:extLst>
                <a:ext uri="{FF2B5EF4-FFF2-40B4-BE49-F238E27FC236}">
                  <a16:creationId xmlns:a16="http://schemas.microsoft.com/office/drawing/2014/main" id="{7312A9EC-B860-6224-7677-4E89C1A2280E}"/>
                </a:ext>
              </a:extLst>
            </p:cNvPr>
            <p:cNvSpPr/>
            <p:nvPr/>
          </p:nvSpPr>
          <p:spPr>
            <a:xfrm rot="5400000">
              <a:off x="4630210" y="2025922"/>
              <a:ext cx="1101916" cy="1101916"/>
            </a:xfrm>
            <a:prstGeom prst="diagStripe">
              <a:avLst>
                <a:gd name="adj" fmla="val 46067"/>
              </a:avLst>
            </a:prstGeom>
            <a:solidFill>
              <a:srgbClr val="7F5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2EF5640-92FD-DA08-D868-099539694CFC}"/>
                </a:ext>
              </a:extLst>
            </p:cNvPr>
            <p:cNvSpPr txBox="1"/>
            <p:nvPr/>
          </p:nvSpPr>
          <p:spPr>
            <a:xfrm rot="2700000">
              <a:off x="4629595" y="2259678"/>
              <a:ext cx="14072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>
                <a:defRPr sz="1400"/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ユーザー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60FE8C0-10EF-3CE9-357B-F477B2858890}"/>
              </a:ext>
            </a:extLst>
          </p:cNvPr>
          <p:cNvGrpSpPr/>
          <p:nvPr/>
        </p:nvGrpSpPr>
        <p:grpSpPr>
          <a:xfrm>
            <a:off x="6457641" y="2443784"/>
            <a:ext cx="4690307" cy="3484611"/>
            <a:chOff x="6457641" y="1725322"/>
            <a:chExt cx="4690307" cy="3484611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733D666C-3D52-B389-D18A-08818C5C0299}"/>
                </a:ext>
              </a:extLst>
            </p:cNvPr>
            <p:cNvSpPr/>
            <p:nvPr/>
          </p:nvSpPr>
          <p:spPr>
            <a:xfrm>
              <a:off x="6459806" y="2025921"/>
              <a:ext cx="4688142" cy="3184012"/>
            </a:xfrm>
            <a:prstGeom prst="roundRect">
              <a:avLst>
                <a:gd name="adj" fmla="val 2959"/>
              </a:avLst>
            </a:prstGeom>
            <a:gradFill flip="none" rotWithShape="1">
              <a:gsLst>
                <a:gs pos="20000">
                  <a:schemeClr val="tx1"/>
                </a:gs>
                <a:gs pos="100000">
                  <a:srgbClr val="7F5C00">
                    <a:alpha val="63000"/>
                  </a:srgbClr>
                </a:gs>
              </a:gsLst>
              <a:lin ang="0" scaled="1"/>
              <a:tileRect/>
            </a:gradFill>
            <a:ln w="31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10" descr="A gold letter g with a black background  Description automatically generated">
              <a:extLst>
                <a:ext uri="{FF2B5EF4-FFF2-40B4-BE49-F238E27FC236}">
                  <a16:creationId xmlns:a16="http://schemas.microsoft.com/office/drawing/2014/main" id="{86F15645-2CDE-A094-BC96-FB2BF21D0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8964" y="3361153"/>
              <a:ext cx="2385495" cy="400835"/>
            </a:xfrm>
            <a:prstGeom prst="rect">
              <a:avLst/>
            </a:prstGeom>
          </p:spPr>
        </p:pic>
        <p:sp>
          <p:nvSpPr>
            <p:cNvPr id="43" name="TekstSylinder 4">
              <a:extLst>
                <a:ext uri="{FF2B5EF4-FFF2-40B4-BE49-F238E27FC236}">
                  <a16:creationId xmlns:a16="http://schemas.microsoft.com/office/drawing/2014/main" id="{5F53F60B-0E6D-5223-AAD9-B8C54FB32B91}"/>
                </a:ext>
              </a:extLst>
            </p:cNvPr>
            <p:cNvSpPr txBox="1"/>
            <p:nvPr/>
          </p:nvSpPr>
          <p:spPr>
            <a:xfrm>
              <a:off x="6457641" y="3839330"/>
              <a:ext cx="46881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rPr>
                <a:t>$ 7,231,550
2025年1月1日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Light" pitchFamily="2" charset="0"/>
                  <a:ea typeface="Roboto Light" pitchFamily="2" charset="0"/>
                  <a:cs typeface="+mn-cs"/>
                </a:rPr>
                <a:t> 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Roboto Light" pitchFamily="2" charset="0"/>
                <a:cs typeface="+mn-cs"/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1AE9B4A-BF6F-F1FE-205C-896E3BC42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99363" y="2335809"/>
              <a:ext cx="1204695" cy="922130"/>
            </a:xfrm>
            <a:prstGeom prst="rect">
              <a:avLst/>
            </a:prstGeom>
          </p:spPr>
        </p:pic>
        <p:sp>
          <p:nvSpPr>
            <p:cNvPr id="49" name="Diagonal Stripe 48">
              <a:extLst>
                <a:ext uri="{FF2B5EF4-FFF2-40B4-BE49-F238E27FC236}">
                  <a16:creationId xmlns:a16="http://schemas.microsoft.com/office/drawing/2014/main" id="{2639F12B-A407-E8E0-B727-4173B9565B63}"/>
                </a:ext>
              </a:extLst>
            </p:cNvPr>
            <p:cNvSpPr/>
            <p:nvPr/>
          </p:nvSpPr>
          <p:spPr>
            <a:xfrm rot="5400000">
              <a:off x="10045961" y="2025922"/>
              <a:ext cx="1101916" cy="1101916"/>
            </a:xfrm>
            <a:prstGeom prst="diagStripe">
              <a:avLst>
                <a:gd name="adj" fmla="val 46067"/>
              </a:avLst>
            </a:prstGeom>
            <a:solidFill>
              <a:srgbClr val="7F5C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1C321E7-535D-1F90-6DC5-41A398CD4B52}"/>
                </a:ext>
              </a:extLst>
            </p:cNvPr>
            <p:cNvSpPr txBox="1"/>
            <p:nvPr/>
          </p:nvSpPr>
          <p:spPr>
            <a:xfrm rot="2700000">
              <a:off x="10045346" y="2259678"/>
              <a:ext cx="14072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売上高</a:t>
              </a:r>
            </a:p>
          </p:txBody>
        </p:sp>
      </p:grpSp>
      <p:sp>
        <p:nvSpPr>
          <p:cNvPr id="3" name="TekstSylinder 15">
            <a:extLst>
              <a:ext uri="{FF2B5EF4-FFF2-40B4-BE49-F238E27FC236}">
                <a16:creationId xmlns:a16="http://schemas.microsoft.com/office/drawing/2014/main" id="{73EB2C80-47AC-52D9-49E2-799D8F39E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04" y="1334006"/>
            <a:ext cx="1140544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ja-JP" sz="4000" b="1" dirty="0">
                <a:solidFill>
                  <a:schemeClr val="bg1"/>
                </a:solidFill>
                <a:latin typeface="Exo" panose="02000503000000000000" pitchFamily="2" charset="77"/>
                <a:ea typeface="Roboto" pitchFamily="2" charset="0"/>
              </a:rPr>
              <a:t>PNGVNトークン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ja-JP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itchFamily="2" charset="0"/>
                <a:ea typeface="Roboto Light" pitchFamily="2" charset="0"/>
              </a:rPr>
              <a:t>サクセスストーリー</a:t>
            </a:r>
            <a:endParaRPr kumimoji="0" lang="en-GB" altLang="en-US" sz="1100" u="none" strike="noStrike" kern="1200" cap="none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4" name="TekstSylinder 15">
            <a:extLst>
              <a:ext uri="{FF2B5EF4-FFF2-40B4-BE49-F238E27FC236}">
                <a16:creationId xmlns:a16="http://schemas.microsoft.com/office/drawing/2014/main" id="{E598C5C2-0888-B80F-7586-2DE76202F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404" y="318938"/>
            <a:ext cx="54985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ja-JP" altLang="zh-CN" sz="2000" b="1" dirty="0">
                <a:solidFill>
                  <a:schemeClr val="bg1"/>
                </a:solidFill>
                <a:effectLst>
                  <a:glow rad="1831274">
                    <a:schemeClr val="tx1">
                      <a:alpha val="25000"/>
                    </a:schemeClr>
                  </a:glow>
                </a:effectLst>
                <a:latin typeface="Roboto" pitchFamily="2" charset="0"/>
                <a:ea typeface="Roboto" pitchFamily="2" charset="0"/>
              </a:rPr>
              <a:t>すべては数字の中に</a:t>
            </a:r>
            <a:endParaRPr kumimoji="0" lang="en-US" altLang="en-US" sz="2000" b="1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831274">
                  <a:schemeClr val="tx1">
                    <a:alpha val="25000"/>
                  </a:schemeClr>
                </a:glow>
              </a:effectLst>
              <a:uLnTx/>
              <a:uFillTx/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254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45BF55-09D0-C50F-D7BE-444FC4A12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15">
            <a:extLst>
              <a:ext uri="{FF2B5EF4-FFF2-40B4-BE49-F238E27FC236}">
                <a16:creationId xmlns:a16="http://schemas.microsoft.com/office/drawing/2014/main" id="{0C383D7C-6330-D3D8-363F-7E9E20314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04" y="1334006"/>
            <a:ext cx="1140544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ja-JP" sz="4000" b="1" dirty="0">
                <a:solidFill>
                  <a:schemeClr val="bg1"/>
                </a:solidFill>
                <a:latin typeface="Exo" panose="02000503000000000000" pitchFamily="2" charset="77"/>
                <a:ea typeface="Roboto" pitchFamily="2" charset="0"/>
              </a:rPr>
              <a:t>PNGVN2トークン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itchFamily="2" charset="0"/>
                <a:ea typeface="Roboto Light" pitchFamily="2" charset="0"/>
              </a:rPr>
              <a:t>上場予定</a:t>
            </a:r>
            <a:endParaRPr kumimoji="0" lang="en-GB" altLang="en-US" sz="2000" u="none" strike="noStrike" kern="1200" cap="none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Roboto Light" pitchFamily="2" charset="0"/>
              <a:ea typeface="Roboto Light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8C7DEF5-2DDE-95EA-A6B8-B5AD2BFBF8B2}"/>
              </a:ext>
            </a:extLst>
          </p:cNvPr>
          <p:cNvGrpSpPr/>
          <p:nvPr/>
        </p:nvGrpSpPr>
        <p:grpSpPr>
          <a:xfrm>
            <a:off x="1044055" y="2300090"/>
            <a:ext cx="4691589" cy="3792587"/>
            <a:chOff x="1044055" y="1725322"/>
            <a:chExt cx="4691589" cy="379258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B9166B3-4B05-6F2D-AD51-42B9E552456D}"/>
                </a:ext>
              </a:extLst>
            </p:cNvPr>
            <p:cNvGrpSpPr/>
            <p:nvPr/>
          </p:nvGrpSpPr>
          <p:grpSpPr>
            <a:xfrm>
              <a:off x="1044055" y="1725322"/>
              <a:ext cx="4691589" cy="3792587"/>
              <a:chOff x="1044055" y="1725322"/>
              <a:chExt cx="4691589" cy="3792587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DEF2A702-E8DE-3D66-2439-D20BC2B17919}"/>
                  </a:ext>
                </a:extLst>
              </p:cNvPr>
              <p:cNvGrpSpPr/>
              <p:nvPr/>
            </p:nvGrpSpPr>
            <p:grpSpPr>
              <a:xfrm>
                <a:off x="1044055" y="1725322"/>
                <a:ext cx="4689447" cy="1920978"/>
                <a:chOff x="1044055" y="1725322"/>
                <a:chExt cx="4689447" cy="1920978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47E720CA-938C-19D0-4095-CE5F25EBAE94}"/>
                    </a:ext>
                  </a:extLst>
                </p:cNvPr>
                <p:cNvGrpSpPr/>
                <p:nvPr/>
              </p:nvGrpSpPr>
              <p:grpSpPr>
                <a:xfrm>
                  <a:off x="1044055" y="2025922"/>
                  <a:ext cx="4689447" cy="1620378"/>
                  <a:chOff x="1044055" y="2025922"/>
                  <a:chExt cx="4689447" cy="1620378"/>
                </a:xfrm>
              </p:grpSpPr>
              <p:grpSp>
                <p:nvGrpSpPr>
                  <p:cNvPr id="18" name="Group 17">
                    <a:extLst>
                      <a:ext uri="{FF2B5EF4-FFF2-40B4-BE49-F238E27FC236}">
                        <a16:creationId xmlns:a16="http://schemas.microsoft.com/office/drawing/2014/main" id="{172D0486-A85F-9630-0BB6-652390E56744}"/>
                      </a:ext>
                    </a:extLst>
                  </p:cNvPr>
                  <p:cNvGrpSpPr/>
                  <p:nvPr/>
                </p:nvGrpSpPr>
                <p:grpSpPr>
                  <a:xfrm>
                    <a:off x="1044055" y="2025923"/>
                    <a:ext cx="4688071" cy="1620377"/>
                    <a:chOff x="1051675" y="2022113"/>
                    <a:chExt cx="4688071" cy="1620377"/>
                  </a:xfrm>
                </p:grpSpPr>
                <p:sp>
                  <p:nvSpPr>
                    <p:cNvPr id="20" name="Rounded Rectangle 19">
                      <a:extLst>
                        <a:ext uri="{FF2B5EF4-FFF2-40B4-BE49-F238E27FC236}">
                          <a16:creationId xmlns:a16="http://schemas.microsoft.com/office/drawing/2014/main" id="{820B8D39-A54F-7068-A3A2-EB1B8789D0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1675" y="2022113"/>
                      <a:ext cx="4688071" cy="1620377"/>
                    </a:xfrm>
                    <a:prstGeom prst="roundRect">
                      <a:avLst>
                        <a:gd name="adj" fmla="val 6111"/>
                      </a:avLst>
                    </a:prstGeom>
                    <a:gradFill flip="none" rotWithShape="1">
                      <a:gsLst>
                        <a:gs pos="20000">
                          <a:schemeClr val="bg1">
                            <a:alpha val="5000"/>
                          </a:schemeClr>
                        </a:gs>
                        <a:gs pos="100000">
                          <a:srgbClr val="FFC000">
                            <a:alpha val="40079"/>
                          </a:srgbClr>
                        </a:gs>
                      </a:gsLst>
                      <a:lin ang="0" scaled="1"/>
                      <a:tileRect/>
                    </a:gradFill>
                    <a:ln w="3175">
                      <a:solidFill>
                        <a:schemeClr val="bg2">
                          <a:lumMod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" name="TekstSylinder 15">
                      <a:extLst>
                        <a:ext uri="{FF2B5EF4-FFF2-40B4-BE49-F238E27FC236}">
                          <a16:creationId xmlns:a16="http://schemas.microsoft.com/office/drawing/2014/main" id="{36D175B4-351E-8D95-F99F-CF00A6A17DB2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273055" y="2386025"/>
                      <a:ext cx="3466691" cy="120032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Char char="•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zh-CN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Roboto" pitchFamily="2" charset="0"/>
                          <a:ea typeface="Roboto" pitchFamily="2" charset="0"/>
                          <a:cs typeface="+mn-cs"/>
                        </a:rPr>
                        <a:t>11,235,265
流通量
2025年2月1日</a:t>
                      </a:r>
                      <a:endParaRPr kumimoji="0" lang="en-US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Roboto Light" pitchFamily="2" charset="0"/>
                        <a:ea typeface="Roboto Light" pitchFamily="2" charset="0"/>
                        <a:cs typeface="+mn-cs"/>
                      </a:endParaRPr>
                    </a:p>
                  </p:txBody>
                </p:sp>
              </p:grpSp>
              <p:sp>
                <p:nvSpPr>
                  <p:cNvPr id="19" name="Diagonal Stripe 18">
                    <a:extLst>
                      <a:ext uri="{FF2B5EF4-FFF2-40B4-BE49-F238E27FC236}">
                        <a16:creationId xmlns:a16="http://schemas.microsoft.com/office/drawing/2014/main" id="{D857C91B-2B77-A4A7-8A62-72E4C113E21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31586" y="2025922"/>
                    <a:ext cx="1101916" cy="1101916"/>
                  </a:xfrm>
                  <a:prstGeom prst="diagStripe">
                    <a:avLst>
                      <a:gd name="adj" fmla="val 46067"/>
                    </a:avLst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496F084-E08E-74A7-2D18-39E566635326}"/>
                    </a:ext>
                  </a:extLst>
                </p:cNvPr>
                <p:cNvSpPr txBox="1"/>
                <p:nvPr/>
              </p:nvSpPr>
              <p:spPr>
                <a:xfrm rot="2700000">
                  <a:off x="4630971" y="2259678"/>
                  <a:ext cx="140726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現在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45C091F-BB83-2ACD-ECF7-0CD49D80C554}"/>
                  </a:ext>
                </a:extLst>
              </p:cNvPr>
              <p:cNvGrpSpPr/>
              <p:nvPr/>
            </p:nvGrpSpPr>
            <p:grpSpPr>
              <a:xfrm>
                <a:off x="1044055" y="3596931"/>
                <a:ext cx="4691589" cy="1920978"/>
                <a:chOff x="1044055" y="1742770"/>
                <a:chExt cx="4691589" cy="1920978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E926FAE1-9C00-F552-F08C-3E867092221F}"/>
                    </a:ext>
                  </a:extLst>
                </p:cNvPr>
                <p:cNvGrpSpPr/>
                <p:nvPr/>
              </p:nvGrpSpPr>
              <p:grpSpPr>
                <a:xfrm>
                  <a:off x="1044055" y="2043370"/>
                  <a:ext cx="4691589" cy="1620378"/>
                  <a:chOff x="1044055" y="2043370"/>
                  <a:chExt cx="4691589" cy="1620378"/>
                </a:xfrm>
              </p:grpSpPr>
              <p:grpSp>
                <p:nvGrpSpPr>
                  <p:cNvPr id="12" name="Group 11">
                    <a:extLst>
                      <a:ext uri="{FF2B5EF4-FFF2-40B4-BE49-F238E27FC236}">
                        <a16:creationId xmlns:a16="http://schemas.microsoft.com/office/drawing/2014/main" id="{BFB089D1-7196-0DC3-E8AB-5B06CE6C6F02}"/>
                      </a:ext>
                    </a:extLst>
                  </p:cNvPr>
                  <p:cNvGrpSpPr/>
                  <p:nvPr/>
                </p:nvGrpSpPr>
                <p:grpSpPr>
                  <a:xfrm>
                    <a:off x="1044055" y="2043371"/>
                    <a:ext cx="4688071" cy="1620377"/>
                    <a:chOff x="1051675" y="2039561"/>
                    <a:chExt cx="4688071" cy="1620377"/>
                  </a:xfrm>
                </p:grpSpPr>
                <p:sp>
                  <p:nvSpPr>
                    <p:cNvPr id="14" name="Rounded Rectangle 13">
                      <a:extLst>
                        <a:ext uri="{FF2B5EF4-FFF2-40B4-BE49-F238E27FC236}">
                          <a16:creationId xmlns:a16="http://schemas.microsoft.com/office/drawing/2014/main" id="{11EE8F6D-24A8-8337-D18D-0401A2E13D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1675" y="2039561"/>
                      <a:ext cx="4688071" cy="1620377"/>
                    </a:xfrm>
                    <a:prstGeom prst="roundRect">
                      <a:avLst>
                        <a:gd name="adj" fmla="val 6111"/>
                      </a:avLst>
                    </a:prstGeom>
                    <a:gradFill>
                      <a:gsLst>
                        <a:gs pos="20000">
                          <a:schemeClr val="bg1">
                            <a:alpha val="5000"/>
                          </a:schemeClr>
                        </a:gs>
                        <a:gs pos="100000">
                          <a:srgbClr val="277CCB">
                            <a:alpha val="40000"/>
                          </a:srgbClr>
                        </a:gs>
                      </a:gsLst>
                      <a:lin ang="0" scaled="1"/>
                    </a:gradFill>
                    <a:ln w="3175">
                      <a:solidFill>
                        <a:schemeClr val="bg2">
                          <a:lumMod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" name="TekstSylinder 15">
                      <a:extLst>
                        <a:ext uri="{FF2B5EF4-FFF2-40B4-BE49-F238E27FC236}">
                          <a16:creationId xmlns:a16="http://schemas.microsoft.com/office/drawing/2014/main" id="{A5B1A15C-4A33-1C6E-62FE-2604A272FAB2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273055" y="2403473"/>
                      <a:ext cx="3057255" cy="76944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Char char="•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zh-CN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5B0F0"/>
                          </a:solidFill>
                          <a:effectLst/>
                          <a:uLnTx/>
                          <a:uFillTx/>
                          <a:latin typeface="Roboto" pitchFamily="2" charset="0"/>
                          <a:ea typeface="Roboto" pitchFamily="2" charset="0"/>
                          <a:cs typeface="+mn-cs"/>
                        </a:rPr>
                        <a:t>250,000,000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zh-CN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Roboto Light" pitchFamily="2" charset="0"/>
                          <a:ea typeface="Roboto Light" pitchFamily="2" charset="0"/>
                          <a:cs typeface="+mn-cs"/>
                        </a:rPr>
                        <a:t>総供給量</a:t>
                      </a:r>
                    </a:p>
                  </p:txBody>
                </p:sp>
              </p:grpSp>
              <p:sp>
                <p:nvSpPr>
                  <p:cNvPr id="13" name="Diagonal Stripe 12">
                    <a:extLst>
                      <a:ext uri="{FF2B5EF4-FFF2-40B4-BE49-F238E27FC236}">
                        <a16:creationId xmlns:a16="http://schemas.microsoft.com/office/drawing/2014/main" id="{1F6D637B-12EE-AF22-CF65-04B1E8CCD9D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33728" y="2043370"/>
                    <a:ext cx="1101916" cy="1101916"/>
                  </a:xfrm>
                  <a:prstGeom prst="diagStripe">
                    <a:avLst>
                      <a:gd name="adj" fmla="val 46067"/>
                    </a:avLst>
                  </a:prstGeom>
                  <a:solidFill>
                    <a:srgbClr val="05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E8FB5EA-1993-D30D-E744-0597DD900B1E}"/>
                    </a:ext>
                  </a:extLst>
                </p:cNvPr>
                <p:cNvSpPr txBox="1"/>
                <p:nvPr/>
              </p:nvSpPr>
              <p:spPr>
                <a:xfrm rot="2700000">
                  <a:off x="4633113" y="2277126"/>
                  <a:ext cx="140726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固定</a:t>
                  </a:r>
                </a:p>
              </p:txBody>
            </p:sp>
          </p:grpSp>
        </p:grpSp>
        <p:pic>
          <p:nvPicPr>
            <p:cNvPr id="6" name="Graphic 5" descr="Refresh with solid fill">
              <a:extLst>
                <a:ext uri="{FF2B5EF4-FFF2-40B4-BE49-F238E27FC236}">
                  <a16:creationId xmlns:a16="http://schemas.microsoft.com/office/drawing/2014/main" id="{21DA17CD-2718-55F2-40FC-FD3B4BCA0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91507" y="2378911"/>
              <a:ext cx="914400" cy="914400"/>
            </a:xfrm>
            <a:prstGeom prst="rect">
              <a:avLst/>
            </a:prstGeom>
          </p:spPr>
        </p:pic>
        <p:pic>
          <p:nvPicPr>
            <p:cNvPr id="7" name="Graphic 6" descr="Shield Tick with solid fill">
              <a:extLst>
                <a:ext uri="{FF2B5EF4-FFF2-40B4-BE49-F238E27FC236}">
                  <a16:creationId xmlns:a16="http://schemas.microsoft.com/office/drawing/2014/main" id="{11440D42-7608-5DEA-2281-535E1F52A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91507" y="4253793"/>
              <a:ext cx="914400" cy="91440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265097-BDEF-49F6-C03C-90702D553E8D}"/>
              </a:ext>
            </a:extLst>
          </p:cNvPr>
          <p:cNvGrpSpPr/>
          <p:nvPr/>
        </p:nvGrpSpPr>
        <p:grpSpPr>
          <a:xfrm>
            <a:off x="6456216" y="2297786"/>
            <a:ext cx="4691589" cy="3792587"/>
            <a:chOff x="1044055" y="1725322"/>
            <a:chExt cx="4691589" cy="379258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9F78DA2-8990-40F5-61AA-CC600AD840A1}"/>
                </a:ext>
              </a:extLst>
            </p:cNvPr>
            <p:cNvGrpSpPr/>
            <p:nvPr/>
          </p:nvGrpSpPr>
          <p:grpSpPr>
            <a:xfrm>
              <a:off x="1044055" y="1725322"/>
              <a:ext cx="4689447" cy="1920978"/>
              <a:chOff x="1044055" y="1725322"/>
              <a:chExt cx="4689447" cy="1920978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45996E4-2559-BE9F-361E-0E5A69E7004D}"/>
                  </a:ext>
                </a:extLst>
              </p:cNvPr>
              <p:cNvGrpSpPr/>
              <p:nvPr/>
            </p:nvGrpSpPr>
            <p:grpSpPr>
              <a:xfrm>
                <a:off x="1044055" y="2025922"/>
                <a:ext cx="4689447" cy="1620378"/>
                <a:chOff x="1044055" y="2025922"/>
                <a:chExt cx="4689447" cy="1620378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73814389-432B-8E48-1406-A82066B2837A}"/>
                    </a:ext>
                  </a:extLst>
                </p:cNvPr>
                <p:cNvGrpSpPr/>
                <p:nvPr/>
              </p:nvGrpSpPr>
              <p:grpSpPr>
                <a:xfrm>
                  <a:off x="1044055" y="2025923"/>
                  <a:ext cx="4688072" cy="1620377"/>
                  <a:chOff x="1051675" y="2022113"/>
                  <a:chExt cx="4688072" cy="1620377"/>
                </a:xfrm>
              </p:grpSpPr>
              <p:sp>
                <p:nvSpPr>
                  <p:cNvPr id="36" name="Rounded Rectangle 35">
                    <a:extLst>
                      <a:ext uri="{FF2B5EF4-FFF2-40B4-BE49-F238E27FC236}">
                        <a16:creationId xmlns:a16="http://schemas.microsoft.com/office/drawing/2014/main" id="{23E381C7-D79A-CFD6-5294-AA126437A3DE}"/>
                      </a:ext>
                    </a:extLst>
                  </p:cNvPr>
                  <p:cNvSpPr/>
                  <p:nvPr/>
                </p:nvSpPr>
                <p:spPr>
                  <a:xfrm>
                    <a:off x="1051675" y="2022113"/>
                    <a:ext cx="4688071" cy="1620377"/>
                  </a:xfrm>
                  <a:prstGeom prst="roundRect">
                    <a:avLst>
                      <a:gd name="adj" fmla="val 6111"/>
                    </a:avLst>
                  </a:prstGeom>
                  <a:gradFill flip="none" rotWithShape="1">
                    <a:gsLst>
                      <a:gs pos="20000">
                        <a:schemeClr val="tx1"/>
                      </a:gs>
                      <a:gs pos="100000">
                        <a:srgbClr val="05B050">
                          <a:alpha val="39904"/>
                        </a:srgbClr>
                      </a:gs>
                    </a:gsLst>
                    <a:lin ang="0" scaled="1"/>
                    <a:tileRect/>
                  </a:gradFill>
                  <a:ln w="3175"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TekstSylinder 15">
                    <a:extLst>
                      <a:ext uri="{FF2B5EF4-FFF2-40B4-BE49-F238E27FC236}">
                        <a16:creationId xmlns:a16="http://schemas.microsoft.com/office/drawing/2014/main" id="{896CBD19-4F34-034E-38F8-7D15E3C6E13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78224" y="2386025"/>
                    <a:ext cx="4361523" cy="83099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6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tabLst/>
                      <a:defRPr/>
                    </a:pPr>
                    <a:r>
                      <a:rPr kumimoji="0" lang="ja-JP" altLang="zh-CN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Roboto" pitchFamily="2" charset="0"/>
                        <a:ea typeface="Roboto" pitchFamily="2" charset="0"/>
                        <a:cs typeface="+mn-cs"/>
                      </a:rPr>
                      <a:t>2024年10月15日より
ブロックチェーン上でライブ</a:t>
                    </a:r>
                  </a:p>
                </p:txBody>
              </p:sp>
            </p:grpSp>
            <p:sp>
              <p:nvSpPr>
                <p:cNvPr id="35" name="Diagonal Stripe 34">
                  <a:extLst>
                    <a:ext uri="{FF2B5EF4-FFF2-40B4-BE49-F238E27FC236}">
                      <a16:creationId xmlns:a16="http://schemas.microsoft.com/office/drawing/2014/main" id="{E9CE6F89-9EB5-01B1-769F-98F1DA7446ED}"/>
                    </a:ext>
                  </a:extLst>
                </p:cNvPr>
                <p:cNvSpPr/>
                <p:nvPr/>
              </p:nvSpPr>
              <p:spPr>
                <a:xfrm rot="5400000">
                  <a:off x="4631586" y="2025922"/>
                  <a:ext cx="1101916" cy="1101916"/>
                </a:xfrm>
                <a:prstGeom prst="diagStripe">
                  <a:avLst>
                    <a:gd name="adj" fmla="val 46067"/>
                  </a:avLst>
                </a:prstGeom>
                <a:solidFill>
                  <a:srgbClr val="05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E776260-FD76-F019-F151-2F55EEC63EFD}"/>
                  </a:ext>
                </a:extLst>
              </p:cNvPr>
              <p:cNvSpPr txBox="1"/>
              <p:nvPr/>
            </p:nvSpPr>
            <p:spPr>
              <a:xfrm rot="2700000">
                <a:off x="4630971" y="2290455"/>
                <a:ext cx="140726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>
                  <a:defRPr sz="1400"/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ja-JP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ライブ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D6A39F3-9D32-968B-3264-757AA0EF0A4F}"/>
                </a:ext>
              </a:extLst>
            </p:cNvPr>
            <p:cNvGrpSpPr/>
            <p:nvPr/>
          </p:nvGrpSpPr>
          <p:grpSpPr>
            <a:xfrm>
              <a:off x="1044055" y="3596931"/>
              <a:ext cx="4691589" cy="1920978"/>
              <a:chOff x="1044055" y="1742770"/>
              <a:chExt cx="4691589" cy="1920978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0383C26F-0E24-51E3-24C6-ECA4B6AD90E8}"/>
                  </a:ext>
                </a:extLst>
              </p:cNvPr>
              <p:cNvGrpSpPr/>
              <p:nvPr/>
            </p:nvGrpSpPr>
            <p:grpSpPr>
              <a:xfrm>
                <a:off x="1044055" y="2043370"/>
                <a:ext cx="4691589" cy="1620378"/>
                <a:chOff x="1044055" y="2043370"/>
                <a:chExt cx="4691589" cy="1620378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35394B28-2B00-242E-588D-E5E32C23FF34}"/>
                    </a:ext>
                  </a:extLst>
                </p:cNvPr>
                <p:cNvGrpSpPr/>
                <p:nvPr/>
              </p:nvGrpSpPr>
              <p:grpSpPr>
                <a:xfrm>
                  <a:off x="1044055" y="2043371"/>
                  <a:ext cx="4688071" cy="1620377"/>
                  <a:chOff x="1051675" y="2039561"/>
                  <a:chExt cx="4688071" cy="1620377"/>
                </a:xfrm>
              </p:grpSpPr>
              <p:sp>
                <p:nvSpPr>
                  <p:cNvPr id="30" name="Rounded Rectangle 29">
                    <a:extLst>
                      <a:ext uri="{FF2B5EF4-FFF2-40B4-BE49-F238E27FC236}">
                        <a16:creationId xmlns:a16="http://schemas.microsoft.com/office/drawing/2014/main" id="{5015605E-DDE4-1A73-1F6D-64FDBFE82E6F}"/>
                      </a:ext>
                    </a:extLst>
                  </p:cNvPr>
                  <p:cNvSpPr/>
                  <p:nvPr/>
                </p:nvSpPr>
                <p:spPr>
                  <a:xfrm>
                    <a:off x="1051675" y="2039561"/>
                    <a:ext cx="4688071" cy="1620377"/>
                  </a:xfrm>
                  <a:prstGeom prst="roundRect">
                    <a:avLst>
                      <a:gd name="adj" fmla="val 6111"/>
                    </a:avLst>
                  </a:prstGeom>
                  <a:gradFill>
                    <a:gsLst>
                      <a:gs pos="20000">
                        <a:schemeClr val="tx1"/>
                      </a:gs>
                      <a:gs pos="100000">
                        <a:srgbClr val="ED7D31">
                          <a:alpha val="40167"/>
                        </a:srgbClr>
                      </a:gs>
                    </a:gsLst>
                    <a:lin ang="0" scaled="1"/>
                  </a:gradFill>
                  <a:ln w="3175"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TekstSylinder 15">
                    <a:extLst>
                      <a:ext uri="{FF2B5EF4-FFF2-40B4-BE49-F238E27FC236}">
                        <a16:creationId xmlns:a16="http://schemas.microsoft.com/office/drawing/2014/main" id="{4961F2B1-98DF-B62D-4E74-8A7E2A52C6E4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78223" y="2213544"/>
                    <a:ext cx="4361523" cy="120032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tabLst/>
                      <a:defRPr/>
                    </a:pPr>
                    <a:r>
                      <a:rPr kumimoji="0" lang="ja-JP" altLang="zh-CN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/>
                        </a:solidFill>
                        <a:effectLst/>
                        <a:uLnTx/>
                        <a:uFillTx/>
                        <a:latin typeface="Roboto" pitchFamily="2" charset="0"/>
                        <a:ea typeface="Roboto" pitchFamily="2" charset="0"/>
                      </a:rPr>
                      <a:t>いつ上場されますか</a:t>
                    </a:r>
                    <a:endParaRPr kumimoji="0" lang="en-US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5B0F0"/>
                      </a:solidFill>
                      <a:effectLst/>
                      <a:uLnTx/>
                      <a:uFillTx/>
                      <a:latin typeface="Roboto" pitchFamily="2" charset="0"/>
                      <a:ea typeface="Roboto" pitchFamily="2" charset="0"/>
                    </a:endParaRPr>
                  </a:p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Roboto Light" pitchFamily="2" charset="0"/>
                        <a:ea typeface="Roboto Light" pitchFamily="2" charset="0"/>
                      </a:rPr>
                      <a:t>PNGVNが30,000に達すると</a:t>
                    </a:r>
                  </a:p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tabLst/>
                      <a:defRPr/>
                    </a:pPr>
                    <a:r>
                      <a:rPr lang="ja-JP" altLang="zh-CN" sz="1800" dirty="0">
                        <a:solidFill>
                          <a:prstClr val="white"/>
                        </a:solidFill>
                        <a:latin typeface="Roboto Light" pitchFamily="2" charset="0"/>
                        <a:ea typeface="Roboto Light" pitchFamily="2" charset="0"/>
                      </a:rPr>
                      <a:t>ステーキング：1年5％の追加トークン</a:t>
                    </a:r>
                  </a:p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tabLst/>
                      <a:defRPr/>
                    </a:pPr>
                    <a:r>
                      <a:rPr lang="zh-CN" altLang="ja-JP" sz="1800" dirty="0">
                        <a:solidFill>
                          <a:prstClr val="white"/>
                        </a:solidFill>
                        <a:latin typeface="Roboto Light" pitchFamily="2" charset="0"/>
                        <a:ea typeface="Roboto Light" pitchFamily="2" charset="0"/>
                      </a:rPr>
                      <a:t>2年20％の追加トークン</a:t>
                    </a:r>
                    <a:endParaRPr kumimoji="0" lang="en-US" alt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Roboto Light" pitchFamily="2" charset="0"/>
                      <a:ea typeface="Roboto Light" pitchFamily="2" charset="0"/>
                      <a:cs typeface="+mn-cs"/>
                    </a:endParaRPr>
                  </a:p>
                </p:txBody>
              </p:sp>
            </p:grpSp>
            <p:sp>
              <p:nvSpPr>
                <p:cNvPr id="29" name="Diagonal Stripe 28">
                  <a:extLst>
                    <a:ext uri="{FF2B5EF4-FFF2-40B4-BE49-F238E27FC236}">
                      <a16:creationId xmlns:a16="http://schemas.microsoft.com/office/drawing/2014/main" id="{132E4767-6129-EAB2-3D82-2791EE75DA39}"/>
                    </a:ext>
                  </a:extLst>
                </p:cNvPr>
                <p:cNvSpPr/>
                <p:nvPr/>
              </p:nvSpPr>
              <p:spPr>
                <a:xfrm rot="5400000">
                  <a:off x="4633728" y="2043370"/>
                  <a:ext cx="1101916" cy="1101916"/>
                </a:xfrm>
                <a:prstGeom prst="diagStripe">
                  <a:avLst>
                    <a:gd name="adj" fmla="val 46067"/>
                  </a:avLst>
                </a:prstGeom>
                <a:solidFill>
                  <a:srgbClr val="ED7D3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DD72FD1-8F96-6A6B-86ED-963463421039}"/>
                  </a:ext>
                </a:extLst>
              </p:cNvPr>
              <p:cNvSpPr txBox="1"/>
              <p:nvPr/>
            </p:nvSpPr>
            <p:spPr>
              <a:xfrm rot="2700000">
                <a:off x="4633113" y="2277126"/>
                <a:ext cx="140726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進行中</a:t>
                </a:r>
              </a:p>
            </p:txBody>
          </p:sp>
        </p:grpSp>
      </p:grpSp>
      <p:sp>
        <p:nvSpPr>
          <p:cNvPr id="2" name="TekstSylinder 15">
            <a:extLst>
              <a:ext uri="{FF2B5EF4-FFF2-40B4-BE49-F238E27FC236}">
                <a16:creationId xmlns:a16="http://schemas.microsoft.com/office/drawing/2014/main" id="{A2456F2D-8844-F9A3-7752-21A626586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404" y="318938"/>
            <a:ext cx="54985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ja-JP" altLang="zh-CN" sz="2000" b="1" dirty="0">
                <a:solidFill>
                  <a:schemeClr val="bg1"/>
                </a:solidFill>
                <a:effectLst>
                  <a:glow rad="1831274">
                    <a:schemeClr val="tx1">
                      <a:alpha val="25000"/>
                    </a:schemeClr>
                  </a:glow>
                </a:effectLst>
                <a:latin typeface="Roboto" pitchFamily="2" charset="0"/>
                <a:ea typeface="Roboto" pitchFamily="2" charset="0"/>
              </a:rPr>
              <a:t>すべては数字の中に</a:t>
            </a:r>
            <a:endParaRPr kumimoji="0" lang="en-US" altLang="en-US" sz="2000" b="1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831274">
                  <a:schemeClr val="tx1">
                    <a:alpha val="25000"/>
                  </a:schemeClr>
                </a:glow>
              </a:effectLst>
              <a:uLnTx/>
              <a:uFillTx/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358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Abstract Gradient Blur Shape 21054498 PNG">
            <a:extLst>
              <a:ext uri="{FF2B5EF4-FFF2-40B4-BE49-F238E27FC236}">
                <a16:creationId xmlns:a16="http://schemas.microsoft.com/office/drawing/2014/main" id="{A4CC5059-6CB7-B11D-78A6-2294AFD1B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49755">
            <a:off x="6721790" y="-149429"/>
            <a:ext cx="6070049" cy="690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Sylinder 19">
            <a:extLst>
              <a:ext uri="{FF2B5EF4-FFF2-40B4-BE49-F238E27FC236}">
                <a16:creationId xmlns:a16="http://schemas.microsoft.com/office/drawing/2014/main" id="{FC60C463-FC6B-3CF9-0512-2A8C8A63D373}"/>
              </a:ext>
            </a:extLst>
          </p:cNvPr>
          <p:cNvSpPr txBox="1"/>
          <p:nvPr/>
        </p:nvSpPr>
        <p:spPr>
          <a:xfrm>
            <a:off x="899692" y="5403451"/>
            <a:ext cx="2769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" pitchFamily="2" charset="77"/>
                <a:ea typeface="ROBOTO LIGHT" pitchFamily="2" charset="0"/>
                <a:cs typeface="Roboto" panose="02000000000000000000" pitchFamily="2" charset="0"/>
              </a:rPr>
              <a:t>配当支払い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" pitchFamily="2" charset="77"/>
                <a:ea typeface="Roboto Light" pitchFamily="2" charset="0"/>
                <a:cs typeface="Roboto" panose="02000000000000000000" pitchFamily="2" charset="0"/>
              </a:rPr>
              <a:t>四半期ごと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Montserrat" pitchFamily="2" charset="77"/>
              <a:ea typeface="Roboto Light" pitchFamily="2" charset="0"/>
              <a:cs typeface="Roboto" panose="02000000000000000000" pitchFamily="2" charset="0"/>
            </a:endParaRPr>
          </a:p>
        </p:txBody>
      </p:sp>
      <p:sp>
        <p:nvSpPr>
          <p:cNvPr id="4" name="TekstSylinder 14">
            <a:extLst>
              <a:ext uri="{FF2B5EF4-FFF2-40B4-BE49-F238E27FC236}">
                <a16:creationId xmlns:a16="http://schemas.microsoft.com/office/drawing/2014/main" id="{0AD2D818-2036-680C-1087-EE045ABA3B81}"/>
              </a:ext>
            </a:extLst>
          </p:cNvPr>
          <p:cNvSpPr txBox="1"/>
          <p:nvPr/>
        </p:nvSpPr>
        <p:spPr>
          <a:xfrm>
            <a:off x="901337" y="4832099"/>
            <a:ext cx="2768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itchFamily="2" charset="77"/>
                <a:ea typeface="ROBOTO LIGHT" pitchFamily="2" charset="0"/>
                <a:cs typeface="Roboto" panose="02000000000000000000" pitchFamily="2" charset="0"/>
              </a:rPr>
              <a:t>資本注入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itchFamily="2" charset="77"/>
                <a:ea typeface="Roboto Light" pitchFamily="2" charset="0"/>
                <a:cs typeface="Roboto" panose="02000000000000000000" pitchFamily="2" charset="0"/>
              </a:rPr>
              <a:t>毎月</a:t>
            </a:r>
          </a:p>
        </p:txBody>
      </p:sp>
      <p:pic>
        <p:nvPicPr>
          <p:cNvPr id="5" name="Picture 17">
            <a:extLst>
              <a:ext uri="{FF2B5EF4-FFF2-40B4-BE49-F238E27FC236}">
                <a16:creationId xmlns:a16="http://schemas.microsoft.com/office/drawing/2014/main" id="{6B57D582-8CF2-B759-ABAE-10D95B5F5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5870" y="4882619"/>
            <a:ext cx="5900698" cy="409561"/>
          </a:xfrm>
          <a:prstGeom prst="rect">
            <a:avLst/>
          </a:prstGeom>
        </p:spPr>
      </p:pic>
      <p:pic>
        <p:nvPicPr>
          <p:cNvPr id="10" name="Picture 22">
            <a:extLst>
              <a:ext uri="{FF2B5EF4-FFF2-40B4-BE49-F238E27FC236}">
                <a16:creationId xmlns:a16="http://schemas.microsoft.com/office/drawing/2014/main" id="{AEA148D4-C606-C683-6CC7-B1C8ABD4AC58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4065867" y="5447851"/>
            <a:ext cx="4899979" cy="424037"/>
          </a:xfrm>
          <a:prstGeom prst="rect">
            <a:avLst/>
          </a:prstGeom>
        </p:spPr>
      </p:pic>
      <p:pic>
        <p:nvPicPr>
          <p:cNvPr id="23" name="Picture 34">
            <a:extLst>
              <a:ext uri="{FF2B5EF4-FFF2-40B4-BE49-F238E27FC236}">
                <a16:creationId xmlns:a16="http://schemas.microsoft.com/office/drawing/2014/main" id="{4AA5456B-EA1F-7E7A-9AED-3EC61B42200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  <a:lum bright="-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5324" y="2839815"/>
            <a:ext cx="5883846" cy="1858965"/>
          </a:xfrm>
          <a:prstGeom prst="rect">
            <a:avLst/>
          </a:prstGeom>
        </p:spPr>
      </p:pic>
      <p:pic>
        <p:nvPicPr>
          <p:cNvPr id="26" name="Picture 35">
            <a:extLst>
              <a:ext uri="{FF2B5EF4-FFF2-40B4-BE49-F238E27FC236}">
                <a16:creationId xmlns:a16="http://schemas.microsoft.com/office/drawing/2014/main" id="{0340DB65-6806-27FC-8119-6D5410B0CA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5323" y="2100581"/>
            <a:ext cx="6731453" cy="2003844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0669D38-8817-77C6-C32C-E11A985DE8E5}"/>
              </a:ext>
            </a:extLst>
          </p:cNvPr>
          <p:cNvGrpSpPr/>
          <p:nvPr/>
        </p:nvGrpSpPr>
        <p:grpSpPr>
          <a:xfrm>
            <a:off x="3412220" y="2145404"/>
            <a:ext cx="3116646" cy="1107996"/>
            <a:chOff x="3083022" y="1956006"/>
            <a:chExt cx="3598603" cy="1279336"/>
          </a:xfrm>
        </p:grpSpPr>
        <p:sp>
          <p:nvSpPr>
            <p:cNvPr id="31" name="TekstSylinder 3">
              <a:extLst>
                <a:ext uri="{FF2B5EF4-FFF2-40B4-BE49-F238E27FC236}">
                  <a16:creationId xmlns:a16="http://schemas.microsoft.com/office/drawing/2014/main" id="{AD3E5A03-D03F-529B-B351-DB2989533C31}"/>
                </a:ext>
              </a:extLst>
            </p:cNvPr>
            <p:cNvSpPr txBox="1"/>
            <p:nvPr/>
          </p:nvSpPr>
          <p:spPr>
            <a:xfrm rot="19879543">
              <a:off x="3705912" y="2877736"/>
              <a:ext cx="2975713" cy="355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8014C1"/>
                  </a:solidFill>
                  <a:effectLst/>
                  <a:uLnTx/>
                  <a:uFillTx/>
                  <a:latin typeface="Montserrat" pitchFamily="2" charset="77"/>
                  <a:ea typeface="ROBOTO LIGHT" pitchFamily="2" charset="0"/>
                  <a:cs typeface="Roboto" panose="02000000000000000000" pitchFamily="2" charset="0"/>
                </a:rPr>
                <a:t>市場成長</a:t>
              </a:r>
            </a:p>
          </p:txBody>
        </p:sp>
        <p:sp>
          <p:nvSpPr>
            <p:cNvPr id="34" name="TekstSylinder 3">
              <a:extLst>
                <a:ext uri="{FF2B5EF4-FFF2-40B4-BE49-F238E27FC236}">
                  <a16:creationId xmlns:a16="http://schemas.microsoft.com/office/drawing/2014/main" id="{1C55782D-9C73-675E-EE2A-926F23D375B1}"/>
                </a:ext>
              </a:extLst>
            </p:cNvPr>
            <p:cNvSpPr txBox="1"/>
            <p:nvPr/>
          </p:nvSpPr>
          <p:spPr>
            <a:xfrm rot="19879543">
              <a:off x="3083022" y="1956006"/>
              <a:ext cx="3586490" cy="1279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>
                <a:defRPr sz="66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8014C1"/>
                  </a:solidFill>
                  <a:effectLst/>
                  <a:uLnTx/>
                  <a:uFillTx/>
                  <a:latin typeface="Montserrat" pitchFamily="2" charset="77"/>
                  <a:ea typeface="ROBOTO LIGHT" pitchFamily="2" charset="0"/>
                  <a:cs typeface="Roboto" panose="02000000000000000000" pitchFamily="2" charset="0"/>
                </a:rPr>
                <a:t>600%</a:t>
              </a:r>
            </a:p>
          </p:txBody>
        </p:sp>
      </p:grpSp>
      <p:sp>
        <p:nvSpPr>
          <p:cNvPr id="2" name="TekstSylinder 15">
            <a:extLst>
              <a:ext uri="{FF2B5EF4-FFF2-40B4-BE49-F238E27FC236}">
                <a16:creationId xmlns:a16="http://schemas.microsoft.com/office/drawing/2014/main" id="{FDBE5BB2-48CF-EA4B-DCE8-518A433A4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04" y="1334006"/>
            <a:ext cx="1140544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ja-JP" altLang="zh-CN" sz="4000" b="1" dirty="0">
                <a:latin typeface="Exo" panose="02000503000000000000" pitchFamily="2" charset="77"/>
                <a:ea typeface="Roboto" pitchFamily="2" charset="0"/>
              </a:rPr>
              <a:t>トリプル効果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ja-JP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itchFamily="2" charset="0"/>
                <a:ea typeface="Roboto Light" pitchFamily="2" charset="0"/>
              </a:rPr>
              <a:t>独自の複利モデル</a:t>
            </a:r>
            <a:endParaRPr kumimoji="0" lang="en-GB" altLang="en-US" sz="2000" u="none" strike="noStrike" kern="1200" cap="none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6" name="TekstSylinder 15">
            <a:extLst>
              <a:ext uri="{FF2B5EF4-FFF2-40B4-BE49-F238E27FC236}">
                <a16:creationId xmlns:a16="http://schemas.microsoft.com/office/drawing/2014/main" id="{F031B613-D3EF-FB8E-9143-F530AA762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404" y="318938"/>
            <a:ext cx="54985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ja-JP" altLang="zh-CN" sz="2000" b="1" dirty="0">
                <a:solidFill>
                  <a:schemeClr val="bg1"/>
                </a:solidFill>
                <a:effectLst>
                  <a:glow rad="1831274">
                    <a:schemeClr val="tx1">
                      <a:alpha val="25000"/>
                    </a:schemeClr>
                  </a:glow>
                </a:effectLst>
                <a:latin typeface="Roboto" pitchFamily="2" charset="0"/>
                <a:ea typeface="Roboto" pitchFamily="2" charset="0"/>
              </a:rPr>
              <a:t>すべては数字の中に</a:t>
            </a:r>
            <a:endParaRPr kumimoji="0" lang="en-US" altLang="en-US" sz="2000" b="1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831274">
                  <a:schemeClr val="tx1">
                    <a:alpha val="25000"/>
                  </a:schemeClr>
                </a:glow>
              </a:effectLst>
              <a:uLnTx/>
              <a:uFillTx/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819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132DDC-6BF3-E237-281C-658604252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289C919-86BF-AA47-446F-E9757B8DCA7D}"/>
              </a:ext>
            </a:extLst>
          </p:cNvPr>
          <p:cNvGrpSpPr/>
          <p:nvPr/>
        </p:nvGrpSpPr>
        <p:grpSpPr>
          <a:xfrm>
            <a:off x="1031127" y="2638696"/>
            <a:ext cx="3221690" cy="3226527"/>
            <a:chOff x="1031127" y="2638696"/>
            <a:chExt cx="3221690" cy="3226527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8A4583B6-5A6A-159E-2105-2939E9989EB8}"/>
                </a:ext>
              </a:extLst>
            </p:cNvPr>
            <p:cNvSpPr/>
            <p:nvPr/>
          </p:nvSpPr>
          <p:spPr>
            <a:xfrm>
              <a:off x="1031127" y="2638696"/>
              <a:ext cx="3210369" cy="3226527"/>
            </a:xfrm>
            <a:prstGeom prst="roundRect">
              <a:avLst>
                <a:gd name="adj" fmla="val 2757"/>
              </a:avLst>
            </a:prstGeom>
            <a:gradFill flip="none" rotWithShape="1">
              <a:gsLst>
                <a:gs pos="0">
                  <a:srgbClr val="00B050">
                    <a:alpha val="44005"/>
                  </a:srgbClr>
                </a:gs>
                <a:gs pos="74000">
                  <a:schemeClr val="bg1">
                    <a:alpha val="452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kstSylinder 3">
              <a:extLst>
                <a:ext uri="{FF2B5EF4-FFF2-40B4-BE49-F238E27FC236}">
                  <a16:creationId xmlns:a16="http://schemas.microsoft.com/office/drawing/2014/main" id="{12412EB4-C8FA-BF30-FF3C-2E398720AD8E}"/>
                </a:ext>
              </a:extLst>
            </p:cNvPr>
            <p:cNvSpPr txBox="1"/>
            <p:nvPr/>
          </p:nvSpPr>
          <p:spPr>
            <a:xfrm>
              <a:off x="1042449" y="4328037"/>
              <a:ext cx="321036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itchFamily="2" charset="77"/>
                  <a:ea typeface="ROBOTO LIGHT" pitchFamily="2" charset="0"/>
                  <a:cs typeface="Roboto" panose="02000000000000000000" pitchFamily="2" charset="0"/>
                </a:rPr>
                <a:t>600%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Roboto Light" pitchFamily="2" charset="0"/>
                  <a:ea typeface="Roboto Light" pitchFamily="2" charset="0"/>
                  <a:cs typeface="Roboto" panose="02000000000000000000" pitchFamily="2" charset="0"/>
                </a:rPr>
                <a:t>予想成長率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Roboto Light" pitchFamily="2" charset="0"/>
                  <a:ea typeface="Roboto Light" pitchFamily="2" charset="0"/>
                  <a:cs typeface="Roboto" panose="02000000000000000000" pitchFamily="2" charset="0"/>
                </a:rPr>
                <a:t>3〜5年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82A7CDC-B8EA-9FD2-C10A-0444E6506358}"/>
                </a:ext>
              </a:extLst>
            </p:cNvPr>
            <p:cNvGrpSpPr/>
            <p:nvPr/>
          </p:nvGrpSpPr>
          <p:grpSpPr>
            <a:xfrm>
              <a:off x="1801209" y="2945083"/>
              <a:ext cx="1670203" cy="1446550"/>
              <a:chOff x="2025208" y="2437125"/>
              <a:chExt cx="1670203" cy="144655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A1FD808-3BF7-1BF6-1F3A-8CC9ADC33D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25208" y="2446596"/>
                <a:ext cx="1263301" cy="1086220"/>
              </a:xfrm>
              <a:prstGeom prst="rect">
                <a:avLst/>
              </a:prstGeom>
            </p:spPr>
          </p:pic>
          <p:pic>
            <p:nvPicPr>
              <p:cNvPr id="8" name="Picture 2" descr="Stock Market Arrow PNGs for Free Download">
                <a:extLst>
                  <a:ext uri="{FF2B5EF4-FFF2-40B4-BE49-F238E27FC236}">
                    <a16:creationId xmlns:a16="http://schemas.microsoft.com/office/drawing/2014/main" id="{61061BFD-320C-2A96-2675-F82E5A70CA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8861" y="2437125"/>
                <a:ext cx="1446550" cy="1446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0FF7D08-9EA0-EAFC-B637-5D782FFD6294}"/>
              </a:ext>
            </a:extLst>
          </p:cNvPr>
          <p:cNvGrpSpPr/>
          <p:nvPr/>
        </p:nvGrpSpPr>
        <p:grpSpPr>
          <a:xfrm>
            <a:off x="4481717" y="2638696"/>
            <a:ext cx="3210369" cy="3226527"/>
            <a:chOff x="4481717" y="2638696"/>
            <a:chExt cx="3210369" cy="3226527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03A790A5-8BC1-491A-21D6-8E7FCA5253FA}"/>
                </a:ext>
              </a:extLst>
            </p:cNvPr>
            <p:cNvSpPr/>
            <p:nvPr/>
          </p:nvSpPr>
          <p:spPr>
            <a:xfrm>
              <a:off x="4481717" y="2638696"/>
              <a:ext cx="3210369" cy="3226527"/>
            </a:xfrm>
            <a:prstGeom prst="roundRect">
              <a:avLst>
                <a:gd name="adj" fmla="val 2757"/>
              </a:avLst>
            </a:prstGeom>
            <a:gradFill flip="none" rotWithShape="1">
              <a:gsLst>
                <a:gs pos="0">
                  <a:srgbClr val="FFC000">
                    <a:alpha val="49000"/>
                  </a:srgbClr>
                </a:gs>
                <a:gs pos="74000">
                  <a:schemeClr val="bg1">
                    <a:alpha val="452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kstSylinder 3">
              <a:extLst>
                <a:ext uri="{FF2B5EF4-FFF2-40B4-BE49-F238E27FC236}">
                  <a16:creationId xmlns:a16="http://schemas.microsoft.com/office/drawing/2014/main" id="{15660A04-764F-FCE0-80C5-8BDA36AA2F87}"/>
                </a:ext>
              </a:extLst>
            </p:cNvPr>
            <p:cNvSpPr txBox="1"/>
            <p:nvPr/>
          </p:nvSpPr>
          <p:spPr>
            <a:xfrm>
              <a:off x="4493038" y="4451148"/>
              <a:ext cx="31990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itchFamily="2" charset="77"/>
                  <a:ea typeface="ROBOTO LIGHT" pitchFamily="2" charset="0"/>
                  <a:cs typeface="Roboto" panose="02000000000000000000" pitchFamily="2" charset="0"/>
                </a:rPr>
                <a:t>資本注入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Light" pitchFamily="2" charset="0"/>
                <a:ea typeface="Roboto Light" pitchFamily="2" charset="0"/>
                <a:cs typeface="Roboto" panose="02000000000000000000" pitchFamily="2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Roboto Light" pitchFamily="2" charset="0"/>
                  <a:ea typeface="Roboto Light" pitchFamily="2" charset="0"/>
                  <a:cs typeface="Roboto" panose="02000000000000000000" pitchFamily="2" charset="0"/>
                </a:rPr>
                <a:t>PNGVN売上高の25％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3672323-18CA-B097-1489-EA7FE4254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00083" y="3002444"/>
              <a:ext cx="1596816" cy="123756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DC26920-E0AB-C5FC-9FF9-DD99F8261755}"/>
              </a:ext>
            </a:extLst>
          </p:cNvPr>
          <p:cNvGrpSpPr/>
          <p:nvPr/>
        </p:nvGrpSpPr>
        <p:grpSpPr>
          <a:xfrm>
            <a:off x="7924665" y="2638696"/>
            <a:ext cx="3230524" cy="3226527"/>
            <a:chOff x="7924665" y="2638696"/>
            <a:chExt cx="3230524" cy="3226527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CEACE608-FCC4-7FA5-2EB3-C476CD932912}"/>
                </a:ext>
              </a:extLst>
            </p:cNvPr>
            <p:cNvSpPr/>
            <p:nvPr/>
          </p:nvSpPr>
          <p:spPr>
            <a:xfrm>
              <a:off x="7924665" y="2638696"/>
              <a:ext cx="3210369" cy="3226527"/>
            </a:xfrm>
            <a:prstGeom prst="roundRect">
              <a:avLst>
                <a:gd name="adj" fmla="val 2757"/>
              </a:avLst>
            </a:prstGeom>
            <a:gradFill flip="none" rotWithShape="1">
              <a:gsLst>
                <a:gs pos="0">
                  <a:srgbClr val="DE2352">
                    <a:alpha val="64919"/>
                  </a:srgbClr>
                </a:gs>
                <a:gs pos="74000">
                  <a:schemeClr val="bg1">
                    <a:alpha val="452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kstSylinder 3">
              <a:extLst>
                <a:ext uri="{FF2B5EF4-FFF2-40B4-BE49-F238E27FC236}">
                  <a16:creationId xmlns:a16="http://schemas.microsoft.com/office/drawing/2014/main" id="{3B4F16B7-F42E-7DE2-DE04-F7EE72BFAFEA}"/>
                </a:ext>
              </a:extLst>
            </p:cNvPr>
            <p:cNvSpPr txBox="1"/>
            <p:nvPr/>
          </p:nvSpPr>
          <p:spPr>
            <a:xfrm>
              <a:off x="7944820" y="4451147"/>
              <a:ext cx="32103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ja-JP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itchFamily="2" charset="77"/>
                  <a:ea typeface="ROBOTO LIGHT" pitchFamily="2" charset="0"/>
                  <a:cs typeface="Roboto" panose="02000000000000000000" pitchFamily="2" charset="0"/>
                </a:rPr>
                <a:t>配当支払い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Light" pitchFamily="2" charset="0"/>
                <a:ea typeface="Roboto Light" pitchFamily="2" charset="0"/>
                <a:cs typeface="Roboto" panose="02000000000000000000" pitchFamily="2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Roboto Light" pitchFamily="2" charset="0"/>
                  <a:ea typeface="Roboto Light" pitchFamily="2" charset="0"/>
                  <a:cs typeface="Roboto" panose="02000000000000000000" pitchFamily="2" charset="0"/>
                </a:rPr>
                <a:t>PNGVN売上高の20％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2292A8E-4D18-AE3C-2FFA-8A6FE8183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83333" y="2954554"/>
              <a:ext cx="1333342" cy="1333342"/>
            </a:xfrm>
            <a:prstGeom prst="rect">
              <a:avLst/>
            </a:prstGeom>
          </p:spPr>
        </p:pic>
      </p:grpSp>
      <p:sp>
        <p:nvSpPr>
          <p:cNvPr id="20" name="TekstSylinder 15">
            <a:extLst>
              <a:ext uri="{FF2B5EF4-FFF2-40B4-BE49-F238E27FC236}">
                <a16:creationId xmlns:a16="http://schemas.microsoft.com/office/drawing/2014/main" id="{FA231AD9-1A35-3151-8A9E-4723987BE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04" y="1334006"/>
            <a:ext cx="1140544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ja-JP" altLang="zh-CN" sz="4000" b="1" dirty="0">
                <a:latin typeface="Exo" panose="02000503000000000000" pitchFamily="2" charset="77"/>
                <a:ea typeface="Roboto" pitchFamily="2" charset="0"/>
              </a:rPr>
              <a:t>トリプル効果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itchFamily="2" charset="0"/>
                <a:ea typeface="Roboto Light" pitchFamily="2" charset="0"/>
              </a:rPr>
              <a:t>PNGVNトークンの固定供給</a:t>
            </a:r>
            <a:endParaRPr kumimoji="0" lang="en-GB" altLang="en-US" sz="2000" u="none" strike="noStrike" kern="1200" cap="none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2" name="TekstSylinder 15">
            <a:extLst>
              <a:ext uri="{FF2B5EF4-FFF2-40B4-BE49-F238E27FC236}">
                <a16:creationId xmlns:a16="http://schemas.microsoft.com/office/drawing/2014/main" id="{1F831B82-8B46-97C6-225D-B0C649B75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404" y="318938"/>
            <a:ext cx="54985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ja-JP" altLang="zh-CN" sz="2000" b="1" dirty="0">
                <a:solidFill>
                  <a:schemeClr val="bg1"/>
                </a:solidFill>
                <a:effectLst>
                  <a:glow rad="1831274">
                    <a:schemeClr val="tx1">
                      <a:alpha val="25000"/>
                    </a:schemeClr>
                  </a:glow>
                </a:effectLst>
                <a:latin typeface="Roboto" pitchFamily="2" charset="0"/>
                <a:ea typeface="Roboto" pitchFamily="2" charset="0"/>
              </a:rPr>
              <a:t>すべては数字の中に</a:t>
            </a:r>
            <a:endParaRPr kumimoji="0" lang="en-US" altLang="en-US" sz="2000" b="1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831274">
                  <a:schemeClr val="tx1">
                    <a:alpha val="25000"/>
                  </a:schemeClr>
                </a:glow>
              </a:effectLst>
              <a:uLnTx/>
              <a:uFillTx/>
              <a:latin typeface="Roboto" pitchFamily="2" charset="0"/>
              <a:ea typeface="Roboto" pitchFamily="2" charset="0"/>
            </a:endParaRPr>
          </a:p>
        </p:txBody>
      </p:sp>
      <p:sp>
        <p:nvSpPr>
          <p:cNvPr id="12" name="TekstSylinder 3">
            <a:extLst>
              <a:ext uri="{FF2B5EF4-FFF2-40B4-BE49-F238E27FC236}">
                <a16:creationId xmlns:a16="http://schemas.microsoft.com/office/drawing/2014/main" id="{D7F39CB3-93C5-6435-0971-1D30FBDA26C0}"/>
              </a:ext>
            </a:extLst>
          </p:cNvPr>
          <p:cNvSpPr txBox="1"/>
          <p:nvPr/>
        </p:nvSpPr>
        <p:spPr>
          <a:xfrm>
            <a:off x="3574680" y="3001750"/>
            <a:ext cx="159681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itchFamily="2" charset="77"/>
                <a:ea typeface="ROBOTO LIGHT" pitchFamily="2" charset="0"/>
                <a:cs typeface="Roboto" panose="02000000000000000000" pitchFamily="2" charset="0"/>
              </a:rPr>
              <a:t>+</a:t>
            </a:r>
          </a:p>
        </p:txBody>
      </p:sp>
      <p:sp>
        <p:nvSpPr>
          <p:cNvPr id="14" name="TekstSylinder 3">
            <a:extLst>
              <a:ext uri="{FF2B5EF4-FFF2-40B4-BE49-F238E27FC236}">
                <a16:creationId xmlns:a16="http://schemas.microsoft.com/office/drawing/2014/main" id="{34A7411D-D012-C300-C23A-4D5ACF011D99}"/>
              </a:ext>
            </a:extLst>
          </p:cNvPr>
          <p:cNvSpPr txBox="1"/>
          <p:nvPr/>
        </p:nvSpPr>
        <p:spPr>
          <a:xfrm>
            <a:off x="7186999" y="3001750"/>
            <a:ext cx="12633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itchFamily="2" charset="77"/>
                <a:ea typeface="ROBOTO LIGHT" pitchFamily="2" charset="0"/>
                <a:cs typeface="Roboto" panose="02000000000000000000" pitchFamily="2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435100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8330A2-AF4B-6A10-D260-0256A407F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kstSylinder 15">
            <a:extLst>
              <a:ext uri="{FF2B5EF4-FFF2-40B4-BE49-F238E27FC236}">
                <a16:creationId xmlns:a16="http://schemas.microsoft.com/office/drawing/2014/main" id="{63F8F526-0978-56D1-B80F-574BD8F32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04" y="1334006"/>
            <a:ext cx="1140544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ja-JP" altLang="zh-CN" sz="4000" b="1" dirty="0">
                <a:solidFill>
                  <a:schemeClr val="bg1"/>
                </a:solidFill>
                <a:latin typeface="Exo" panose="02000503000000000000" pitchFamily="2" charset="77"/>
                <a:ea typeface="Roboto" pitchFamily="2" charset="0"/>
              </a:rPr>
              <a:t>トリプル効果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ja-JP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itchFamily="2" charset="0"/>
                <a:ea typeface="Roboto Light" pitchFamily="2" charset="0"/>
              </a:rPr>
              <a:t>月間わずか10,000人のユーザーで</a:t>
            </a:r>
            <a:endParaRPr kumimoji="0" lang="en-GB" altLang="en-US" sz="2000" u="none" strike="noStrike" kern="1200" cap="none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2" name="TekstSylinder 15">
            <a:extLst>
              <a:ext uri="{FF2B5EF4-FFF2-40B4-BE49-F238E27FC236}">
                <a16:creationId xmlns:a16="http://schemas.microsoft.com/office/drawing/2014/main" id="{F037AA3F-760A-9EF0-E00B-2CC07AEDC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404" y="318938"/>
            <a:ext cx="54985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ja-JP" altLang="zh-CN" sz="2000" b="1" dirty="0">
                <a:solidFill>
                  <a:schemeClr val="bg1"/>
                </a:solidFill>
                <a:effectLst>
                  <a:glow rad="1831274">
                    <a:schemeClr val="tx1">
                      <a:alpha val="25000"/>
                    </a:schemeClr>
                  </a:glow>
                </a:effectLst>
                <a:latin typeface="Roboto" pitchFamily="2" charset="0"/>
                <a:ea typeface="Roboto" pitchFamily="2" charset="0"/>
              </a:rPr>
              <a:t>すべては数字の中に</a:t>
            </a:r>
            <a:endParaRPr kumimoji="0" lang="en-US" altLang="en-US" sz="2000" b="1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831274">
                  <a:schemeClr val="tx1">
                    <a:alpha val="25000"/>
                  </a:schemeClr>
                </a:glow>
              </a:effectLst>
              <a:uLnTx/>
              <a:uFillTx/>
              <a:latin typeface="Roboto" pitchFamily="2" charset="0"/>
              <a:ea typeface="Roboto" pitchFamily="2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C8D48E2-58CA-2576-01A5-9AF4FB5D3903}"/>
              </a:ext>
            </a:extLst>
          </p:cNvPr>
          <p:cNvSpPr/>
          <p:nvPr/>
        </p:nvSpPr>
        <p:spPr>
          <a:xfrm rot="10800000">
            <a:off x="6336636" y="1448655"/>
            <a:ext cx="2466549" cy="4702512"/>
          </a:xfrm>
          <a:prstGeom prst="roundRect">
            <a:avLst>
              <a:gd name="adj" fmla="val 6321"/>
            </a:avLst>
          </a:prstGeom>
          <a:gradFill flip="none" rotWithShape="1">
            <a:gsLst>
              <a:gs pos="10000">
                <a:srgbClr val="473D29"/>
              </a:gs>
              <a:gs pos="58000">
                <a:srgbClr val="0A0E15"/>
              </a:gs>
            </a:gsLst>
            <a:path path="circle">
              <a:fillToRect l="50000" t="130000" r="50000" b="-30000"/>
            </a:path>
            <a:tileRect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3727AE9-F0C5-F4FB-B6B4-D9606ED671C0}"/>
              </a:ext>
            </a:extLst>
          </p:cNvPr>
          <p:cNvGrpSpPr/>
          <p:nvPr/>
        </p:nvGrpSpPr>
        <p:grpSpPr>
          <a:xfrm>
            <a:off x="6829416" y="1441194"/>
            <a:ext cx="1480985" cy="917151"/>
            <a:chOff x="6829416" y="1441194"/>
            <a:chExt cx="1480985" cy="91715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213CF01-EE74-F880-4662-E199A561A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416" y="1441194"/>
              <a:ext cx="1480985" cy="830997"/>
            </a:xfrm>
            <a:prstGeom prst="rect">
              <a:avLst/>
            </a:prstGeom>
          </p:spPr>
        </p:pic>
        <p:pic>
          <p:nvPicPr>
            <p:cNvPr id="19" name="Picture 18" descr="A gold letter g on a black background  AI-generated content may be incorrect.">
              <a:extLst>
                <a:ext uri="{FF2B5EF4-FFF2-40B4-BE49-F238E27FC236}">
                  <a16:creationId xmlns:a16="http://schemas.microsoft.com/office/drawing/2014/main" id="{1141F602-289F-2429-0070-42B92FE0A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138" y="2164939"/>
              <a:ext cx="1147539" cy="193406"/>
            </a:xfrm>
            <a:prstGeom prst="rect">
              <a:avLst/>
            </a:prstGeom>
          </p:spPr>
        </p:pic>
      </p:grpSp>
      <p:sp>
        <p:nvSpPr>
          <p:cNvPr id="28" name="TekstSylinder 3">
            <a:extLst>
              <a:ext uri="{FF2B5EF4-FFF2-40B4-BE49-F238E27FC236}">
                <a16:creationId xmlns:a16="http://schemas.microsoft.com/office/drawing/2014/main" id="{DAA5337E-B491-9A6B-CE7E-629333E4BD87}"/>
              </a:ext>
            </a:extLst>
          </p:cNvPr>
          <p:cNvSpPr txBox="1"/>
          <p:nvPr/>
        </p:nvSpPr>
        <p:spPr>
          <a:xfrm>
            <a:off x="7750031" y="2579634"/>
            <a:ext cx="13045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Roboto" pitchFamily="2" charset="0"/>
              </a:rPr>
              <a:t>$0.50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Roboto Light" pitchFamily="2" charset="0"/>
                <a:cs typeface="Roboto" panose="02000000000000000000" pitchFamily="2" charset="0"/>
              </a:rPr>
              <a:t>2025年10月</a:t>
            </a:r>
            <a:endParaRPr kumimoji="0" lang="en-GB" sz="5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Montserrat" pitchFamily="2" charset="77"/>
              <a:ea typeface="Roboto Light" pitchFamily="2" charset="0"/>
              <a:cs typeface="Roboto" panose="02000000000000000000" pitchFamily="2" charset="0"/>
            </a:endParaRPr>
          </a:p>
        </p:txBody>
      </p:sp>
      <p:sp>
        <p:nvSpPr>
          <p:cNvPr id="30" name="TekstSylinder 3">
            <a:extLst>
              <a:ext uri="{FF2B5EF4-FFF2-40B4-BE49-F238E27FC236}">
                <a16:creationId xmlns:a16="http://schemas.microsoft.com/office/drawing/2014/main" id="{D4536996-FDF7-6EF3-68A8-881DBA88C56B}"/>
              </a:ext>
            </a:extLst>
          </p:cNvPr>
          <p:cNvSpPr txBox="1"/>
          <p:nvPr/>
        </p:nvSpPr>
        <p:spPr>
          <a:xfrm>
            <a:off x="7750031" y="4030636"/>
            <a:ext cx="13045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Roboto" pitchFamily="2" charset="0"/>
              </a:rPr>
              <a:t>$15.60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Roboto Light" pitchFamily="2" charset="0"/>
                <a:cs typeface="Roboto" panose="02000000000000000000" pitchFamily="2" charset="0"/>
              </a:rPr>
              <a:t>2027年10月</a:t>
            </a:r>
            <a:endParaRPr kumimoji="0" lang="en-GB" sz="5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Montserrat" pitchFamily="2" charset="77"/>
              <a:ea typeface="Roboto Light" pitchFamily="2" charset="0"/>
              <a:cs typeface="Roboto" panose="02000000000000000000" pitchFamily="2" charset="0"/>
            </a:endParaRPr>
          </a:p>
        </p:txBody>
      </p:sp>
      <p:sp>
        <p:nvSpPr>
          <p:cNvPr id="31" name="TekstSylinder 3">
            <a:extLst>
              <a:ext uri="{FF2B5EF4-FFF2-40B4-BE49-F238E27FC236}">
                <a16:creationId xmlns:a16="http://schemas.microsoft.com/office/drawing/2014/main" id="{C4D6FF8A-E89B-1914-1D8B-26CE5EFC49A1}"/>
              </a:ext>
            </a:extLst>
          </p:cNvPr>
          <p:cNvSpPr txBox="1"/>
          <p:nvPr/>
        </p:nvSpPr>
        <p:spPr>
          <a:xfrm>
            <a:off x="7750030" y="5481638"/>
            <a:ext cx="13045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Roboto" pitchFamily="2" charset="0"/>
              </a:rPr>
              <a:t>$???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Roboto Light" pitchFamily="2" charset="0"/>
                <a:cs typeface="Roboto" panose="02000000000000000000" pitchFamily="2" charset="0"/>
              </a:rPr>
              <a:t>2029年10月</a:t>
            </a:r>
            <a:endParaRPr kumimoji="0" lang="en-GB" sz="5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Montserrat" pitchFamily="2" charset="77"/>
              <a:ea typeface="Roboto Light" pitchFamily="2" charset="0"/>
              <a:cs typeface="Roboto" panose="02000000000000000000" pitchFamily="2" charset="0"/>
            </a:endParaRPr>
          </a:p>
        </p:txBody>
      </p:sp>
      <p:sp>
        <p:nvSpPr>
          <p:cNvPr id="32" name="TekstSylinder 3">
            <a:extLst>
              <a:ext uri="{FF2B5EF4-FFF2-40B4-BE49-F238E27FC236}">
                <a16:creationId xmlns:a16="http://schemas.microsoft.com/office/drawing/2014/main" id="{E4DB759C-CC72-7D45-DEC0-2A0C59F4D9CC}"/>
              </a:ext>
            </a:extLst>
          </p:cNvPr>
          <p:cNvSpPr txBox="1"/>
          <p:nvPr/>
        </p:nvSpPr>
        <p:spPr>
          <a:xfrm>
            <a:off x="6085192" y="3312089"/>
            <a:ext cx="13045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Roboto" pitchFamily="2" charset="0"/>
              </a:rPr>
              <a:t>$5.01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Roboto Light" pitchFamily="2" charset="0"/>
                <a:cs typeface="Roboto" panose="02000000000000000000" pitchFamily="2" charset="0"/>
              </a:rPr>
              <a:t>2026年10月</a:t>
            </a:r>
            <a:endParaRPr kumimoji="0" lang="en-GB" sz="5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Montserrat" pitchFamily="2" charset="77"/>
              <a:ea typeface="Roboto Light" pitchFamily="2" charset="0"/>
              <a:cs typeface="Roboto" panose="02000000000000000000" pitchFamily="2" charset="0"/>
            </a:endParaRPr>
          </a:p>
        </p:txBody>
      </p:sp>
      <p:sp>
        <p:nvSpPr>
          <p:cNvPr id="33" name="TekstSylinder 3">
            <a:extLst>
              <a:ext uri="{FF2B5EF4-FFF2-40B4-BE49-F238E27FC236}">
                <a16:creationId xmlns:a16="http://schemas.microsoft.com/office/drawing/2014/main" id="{21C77020-7D6F-FFFB-8A05-3730B2A7DBFA}"/>
              </a:ext>
            </a:extLst>
          </p:cNvPr>
          <p:cNvSpPr txBox="1"/>
          <p:nvPr/>
        </p:nvSpPr>
        <p:spPr>
          <a:xfrm>
            <a:off x="6085191" y="4763091"/>
            <a:ext cx="13045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Roboto" pitchFamily="2" charset="0"/>
              </a:rPr>
              <a:t>$35.66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Roboto Light" pitchFamily="2" charset="0"/>
                <a:cs typeface="Roboto" panose="02000000000000000000" pitchFamily="2" charset="0"/>
              </a:rPr>
              <a:t>2028年10月</a:t>
            </a:r>
            <a:endParaRPr kumimoji="0" lang="en-GB" sz="5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Montserrat" pitchFamily="2" charset="77"/>
              <a:ea typeface="Roboto Light" pitchFamily="2" charset="0"/>
              <a:cs typeface="Roboto" panose="02000000000000000000" pitchFamily="2" charset="0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9E8E765-BDDC-82A9-CDC9-EB585ABE1947}"/>
              </a:ext>
            </a:extLst>
          </p:cNvPr>
          <p:cNvSpPr/>
          <p:nvPr/>
        </p:nvSpPr>
        <p:spPr>
          <a:xfrm rot="10800000">
            <a:off x="9017137" y="1456116"/>
            <a:ext cx="2466549" cy="4702512"/>
          </a:xfrm>
          <a:prstGeom prst="roundRect">
            <a:avLst>
              <a:gd name="adj" fmla="val 6321"/>
            </a:avLst>
          </a:prstGeom>
          <a:gradFill flip="none" rotWithShape="1">
            <a:gsLst>
              <a:gs pos="0">
                <a:srgbClr val="54576F"/>
              </a:gs>
              <a:gs pos="58000">
                <a:srgbClr val="0A0E15"/>
              </a:gs>
            </a:gsLst>
            <a:path path="circle">
              <a:fillToRect l="50000" t="130000" r="50000" b="-30000"/>
            </a:path>
            <a:tileRect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kstSylinder 3">
            <a:extLst>
              <a:ext uri="{FF2B5EF4-FFF2-40B4-BE49-F238E27FC236}">
                <a16:creationId xmlns:a16="http://schemas.microsoft.com/office/drawing/2014/main" id="{81CD3ED9-2BF0-6624-16A6-33F5D3411A8F}"/>
              </a:ext>
            </a:extLst>
          </p:cNvPr>
          <p:cNvSpPr txBox="1"/>
          <p:nvPr/>
        </p:nvSpPr>
        <p:spPr>
          <a:xfrm>
            <a:off x="10430532" y="2587095"/>
            <a:ext cx="13045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Roboto" pitchFamily="2" charset="0"/>
              </a:rPr>
              <a:t>$0.50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Roboto Light" pitchFamily="2" charset="0"/>
                <a:cs typeface="Roboto" panose="02000000000000000000" pitchFamily="2" charset="0"/>
              </a:rPr>
              <a:t>2026年10月</a:t>
            </a:r>
            <a:endParaRPr kumimoji="0" lang="en-GB" sz="5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Montserrat" pitchFamily="2" charset="77"/>
              <a:ea typeface="Roboto Light" pitchFamily="2" charset="0"/>
              <a:cs typeface="Roboto" panose="02000000000000000000" pitchFamily="2" charset="0"/>
            </a:endParaRPr>
          </a:p>
        </p:txBody>
      </p:sp>
      <p:sp>
        <p:nvSpPr>
          <p:cNvPr id="45" name="TekstSylinder 3">
            <a:extLst>
              <a:ext uri="{FF2B5EF4-FFF2-40B4-BE49-F238E27FC236}">
                <a16:creationId xmlns:a16="http://schemas.microsoft.com/office/drawing/2014/main" id="{99872D66-E4E1-A774-3A1C-0477658FFDC0}"/>
              </a:ext>
            </a:extLst>
          </p:cNvPr>
          <p:cNvSpPr txBox="1"/>
          <p:nvPr/>
        </p:nvSpPr>
        <p:spPr>
          <a:xfrm>
            <a:off x="10430532" y="4038097"/>
            <a:ext cx="13045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Roboto" pitchFamily="2" charset="0"/>
              </a:rPr>
              <a:t>$27.01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Roboto Light" pitchFamily="2" charset="0"/>
                <a:cs typeface="Roboto" panose="02000000000000000000" pitchFamily="2" charset="0"/>
              </a:rPr>
              <a:t>2028年10月</a:t>
            </a:r>
            <a:endParaRPr kumimoji="0" lang="en-GB" sz="5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Montserrat" pitchFamily="2" charset="77"/>
              <a:ea typeface="Roboto Light" pitchFamily="2" charset="0"/>
              <a:cs typeface="Roboto" panose="02000000000000000000" pitchFamily="2" charset="0"/>
            </a:endParaRPr>
          </a:p>
        </p:txBody>
      </p:sp>
      <p:sp>
        <p:nvSpPr>
          <p:cNvPr id="46" name="TekstSylinder 3">
            <a:extLst>
              <a:ext uri="{FF2B5EF4-FFF2-40B4-BE49-F238E27FC236}">
                <a16:creationId xmlns:a16="http://schemas.microsoft.com/office/drawing/2014/main" id="{6122B170-9E46-FEEB-0F1D-1D3E14D2D26B}"/>
              </a:ext>
            </a:extLst>
          </p:cNvPr>
          <p:cNvSpPr txBox="1"/>
          <p:nvPr/>
        </p:nvSpPr>
        <p:spPr>
          <a:xfrm>
            <a:off x="10430531" y="5489099"/>
            <a:ext cx="13045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Roboto" pitchFamily="2" charset="0"/>
              </a:rPr>
              <a:t>$???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Roboto Light" pitchFamily="2" charset="0"/>
                <a:cs typeface="Roboto" panose="02000000000000000000" pitchFamily="2" charset="0"/>
              </a:rPr>
              <a:t>2030年10月</a:t>
            </a:r>
            <a:endParaRPr kumimoji="0" lang="en-GB" sz="5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Montserrat" pitchFamily="2" charset="77"/>
              <a:ea typeface="Roboto Light" pitchFamily="2" charset="0"/>
              <a:cs typeface="Roboto" panose="02000000000000000000" pitchFamily="2" charset="0"/>
            </a:endParaRPr>
          </a:p>
        </p:txBody>
      </p:sp>
      <p:sp>
        <p:nvSpPr>
          <p:cNvPr id="47" name="TekstSylinder 3">
            <a:extLst>
              <a:ext uri="{FF2B5EF4-FFF2-40B4-BE49-F238E27FC236}">
                <a16:creationId xmlns:a16="http://schemas.microsoft.com/office/drawing/2014/main" id="{5EF65E82-AD1C-F657-537C-E6F7F6D65551}"/>
              </a:ext>
            </a:extLst>
          </p:cNvPr>
          <p:cNvSpPr txBox="1"/>
          <p:nvPr/>
        </p:nvSpPr>
        <p:spPr>
          <a:xfrm>
            <a:off x="8765693" y="3319550"/>
            <a:ext cx="13045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Roboto" pitchFamily="2" charset="0"/>
              </a:rPr>
              <a:t>$8.62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Roboto Light" pitchFamily="2" charset="0"/>
                <a:cs typeface="Roboto" panose="02000000000000000000" pitchFamily="2" charset="0"/>
              </a:rPr>
              <a:t>2027年10月</a:t>
            </a:r>
            <a:endParaRPr kumimoji="0" lang="en-GB" sz="5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Montserrat" pitchFamily="2" charset="77"/>
              <a:ea typeface="Roboto Light" pitchFamily="2" charset="0"/>
              <a:cs typeface="Roboto" panose="02000000000000000000" pitchFamily="2" charset="0"/>
            </a:endParaRPr>
          </a:p>
        </p:txBody>
      </p:sp>
      <p:sp>
        <p:nvSpPr>
          <p:cNvPr id="48" name="TekstSylinder 3">
            <a:extLst>
              <a:ext uri="{FF2B5EF4-FFF2-40B4-BE49-F238E27FC236}">
                <a16:creationId xmlns:a16="http://schemas.microsoft.com/office/drawing/2014/main" id="{8B8BA9A2-972F-BB2D-2D6D-0E17A859CD34}"/>
              </a:ext>
            </a:extLst>
          </p:cNvPr>
          <p:cNvSpPr txBox="1"/>
          <p:nvPr/>
        </p:nvSpPr>
        <p:spPr>
          <a:xfrm>
            <a:off x="8765692" y="4770552"/>
            <a:ext cx="13045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Roboto" pitchFamily="2" charset="0"/>
              </a:rPr>
              <a:t>$43.12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Roboto Light" pitchFamily="2" charset="0"/>
                <a:cs typeface="Roboto" panose="02000000000000000000" pitchFamily="2" charset="0"/>
              </a:rPr>
              <a:t>2029年10月</a:t>
            </a:r>
            <a:endParaRPr kumimoji="0" lang="en-GB" sz="5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Montserrat" pitchFamily="2" charset="77"/>
              <a:ea typeface="Roboto Light" pitchFamily="2" charset="0"/>
              <a:cs typeface="Roboto" panose="02000000000000000000" pitchFamily="2" charset="0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DC407BAB-2652-A684-5568-828967FFD6CA}"/>
              </a:ext>
            </a:extLst>
          </p:cNvPr>
          <p:cNvGrpSpPr/>
          <p:nvPr/>
        </p:nvGrpSpPr>
        <p:grpSpPr>
          <a:xfrm>
            <a:off x="9481536" y="1445388"/>
            <a:ext cx="1537744" cy="936198"/>
            <a:chOff x="9481536" y="1445388"/>
            <a:chExt cx="1537744" cy="936198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4BAA9D9-A00E-2266-B4E8-6BEFCB2AF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1536" y="2170695"/>
              <a:ext cx="1537744" cy="210891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B8893BAF-D3C3-ACEB-CB12-17F521522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5936" y="1445388"/>
              <a:ext cx="1488944" cy="835463"/>
            </a:xfrm>
            <a:prstGeom prst="rect">
              <a:avLst/>
            </a:prstGeom>
          </p:spPr>
        </p:pic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AA5A4078-FABF-A9C6-E14B-58C302B0BCC2}"/>
              </a:ext>
            </a:extLst>
          </p:cNvPr>
          <p:cNvSpPr/>
          <p:nvPr/>
        </p:nvSpPr>
        <p:spPr>
          <a:xfrm rot="10800000" flipH="1">
            <a:off x="7561614" y="2752190"/>
            <a:ext cx="18288" cy="685800"/>
          </a:xfrm>
          <a:prstGeom prst="rect">
            <a:avLst/>
          </a:prstGeom>
          <a:gradFill flip="none" rotWithShape="1">
            <a:gsLst>
              <a:gs pos="0">
                <a:srgbClr val="493219"/>
              </a:gs>
              <a:gs pos="100000">
                <a:srgbClr val="724E2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F4BC3C9-CD36-EE19-9FF3-D1DB6AC2AD95}"/>
              </a:ext>
            </a:extLst>
          </p:cNvPr>
          <p:cNvSpPr/>
          <p:nvPr/>
        </p:nvSpPr>
        <p:spPr>
          <a:xfrm rot="10800000" flipH="1" flipV="1">
            <a:off x="7561614" y="3498275"/>
            <a:ext cx="18288" cy="685800"/>
          </a:xfrm>
          <a:prstGeom prst="rect">
            <a:avLst/>
          </a:prstGeom>
          <a:gradFill flip="none" rotWithShape="1">
            <a:gsLst>
              <a:gs pos="0">
                <a:srgbClr val="493219"/>
              </a:gs>
              <a:gs pos="100000">
                <a:srgbClr val="362619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997CA0D-0735-A5C5-D0D3-5033E699A9F9}"/>
              </a:ext>
            </a:extLst>
          </p:cNvPr>
          <p:cNvSpPr/>
          <p:nvPr/>
        </p:nvSpPr>
        <p:spPr>
          <a:xfrm rot="10800000" flipH="1">
            <a:off x="7561614" y="4218156"/>
            <a:ext cx="18288" cy="685800"/>
          </a:xfrm>
          <a:prstGeom prst="rect">
            <a:avLst/>
          </a:prstGeom>
          <a:gradFill flip="none" rotWithShape="1">
            <a:gsLst>
              <a:gs pos="0">
                <a:srgbClr val="231B16"/>
              </a:gs>
              <a:gs pos="100000">
                <a:srgbClr val="362619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8785094-069A-3308-CFEE-75B34B5E3BB9}"/>
              </a:ext>
            </a:extLst>
          </p:cNvPr>
          <p:cNvSpPr/>
          <p:nvPr/>
        </p:nvSpPr>
        <p:spPr>
          <a:xfrm rot="10800000" flipH="1">
            <a:off x="7560763" y="4922398"/>
            <a:ext cx="18288" cy="685800"/>
          </a:xfrm>
          <a:prstGeom prst="rect">
            <a:avLst/>
          </a:prstGeom>
          <a:gradFill flip="none" rotWithShape="1">
            <a:gsLst>
              <a:gs pos="0">
                <a:srgbClr val="0F1115"/>
              </a:gs>
              <a:gs pos="100000">
                <a:srgbClr val="362619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B7F11709-4F96-755E-339D-D2748675B0F0}"/>
              </a:ext>
            </a:extLst>
          </p:cNvPr>
          <p:cNvSpPr/>
          <p:nvPr/>
        </p:nvSpPr>
        <p:spPr>
          <a:xfrm>
            <a:off x="7535700" y="2703455"/>
            <a:ext cx="68414" cy="68414"/>
          </a:xfrm>
          <a:prstGeom prst="ellipse">
            <a:avLst/>
          </a:prstGeom>
          <a:solidFill>
            <a:srgbClr val="7F5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920BBE3-D798-8019-020D-3215D94ED318}"/>
              </a:ext>
            </a:extLst>
          </p:cNvPr>
          <p:cNvSpPr/>
          <p:nvPr/>
        </p:nvSpPr>
        <p:spPr>
          <a:xfrm>
            <a:off x="7535700" y="3430529"/>
            <a:ext cx="68414" cy="68414"/>
          </a:xfrm>
          <a:prstGeom prst="ellipse">
            <a:avLst/>
          </a:prstGeom>
          <a:solidFill>
            <a:srgbClr val="7F5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6901786-15C8-C934-AF25-C3E9F2D2FB49}"/>
              </a:ext>
            </a:extLst>
          </p:cNvPr>
          <p:cNvSpPr/>
          <p:nvPr/>
        </p:nvSpPr>
        <p:spPr>
          <a:xfrm>
            <a:off x="7535700" y="4152077"/>
            <a:ext cx="68414" cy="68414"/>
          </a:xfrm>
          <a:prstGeom prst="ellipse">
            <a:avLst/>
          </a:prstGeom>
          <a:solidFill>
            <a:srgbClr val="7F5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633D1493-9777-21AD-E581-AF22B5829937}"/>
              </a:ext>
            </a:extLst>
          </p:cNvPr>
          <p:cNvSpPr/>
          <p:nvPr/>
        </p:nvSpPr>
        <p:spPr>
          <a:xfrm>
            <a:off x="7535700" y="4870155"/>
            <a:ext cx="68414" cy="68414"/>
          </a:xfrm>
          <a:prstGeom prst="ellipse">
            <a:avLst/>
          </a:prstGeom>
          <a:solidFill>
            <a:srgbClr val="7F5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4A73E839-0261-A150-379E-652F3AF5D0CE}"/>
              </a:ext>
            </a:extLst>
          </p:cNvPr>
          <p:cNvSpPr/>
          <p:nvPr/>
        </p:nvSpPr>
        <p:spPr>
          <a:xfrm>
            <a:off x="7535700" y="5588233"/>
            <a:ext cx="68414" cy="68414"/>
          </a:xfrm>
          <a:prstGeom prst="ellipse">
            <a:avLst/>
          </a:prstGeom>
          <a:solidFill>
            <a:srgbClr val="7F5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90A6DD7-F31D-5099-113A-4CCC0CFA136C}"/>
              </a:ext>
            </a:extLst>
          </p:cNvPr>
          <p:cNvSpPr/>
          <p:nvPr/>
        </p:nvSpPr>
        <p:spPr>
          <a:xfrm rot="10800000" flipH="1">
            <a:off x="10239898" y="2753266"/>
            <a:ext cx="18288" cy="685800"/>
          </a:xfrm>
          <a:prstGeom prst="rect">
            <a:avLst/>
          </a:prstGeom>
          <a:gradFill flip="none" rotWithShape="1">
            <a:gsLst>
              <a:gs pos="0">
                <a:srgbClr val="3D4047"/>
              </a:gs>
              <a:gs pos="100000">
                <a:srgbClr val="82838A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9D72ED9-6534-7817-076C-9659746E6643}"/>
              </a:ext>
            </a:extLst>
          </p:cNvPr>
          <p:cNvSpPr/>
          <p:nvPr/>
        </p:nvSpPr>
        <p:spPr>
          <a:xfrm rot="10800000" flipH="1" flipV="1">
            <a:off x="10239898" y="3499351"/>
            <a:ext cx="18288" cy="685800"/>
          </a:xfrm>
          <a:prstGeom prst="rect">
            <a:avLst/>
          </a:prstGeom>
          <a:gradFill flip="none" rotWithShape="1">
            <a:gsLst>
              <a:gs pos="0">
                <a:srgbClr val="3D4047"/>
              </a:gs>
              <a:gs pos="100000">
                <a:srgbClr val="2A2D3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020EA4A6-4695-1CCF-2CAD-C08733A2623A}"/>
              </a:ext>
            </a:extLst>
          </p:cNvPr>
          <p:cNvSpPr/>
          <p:nvPr/>
        </p:nvSpPr>
        <p:spPr>
          <a:xfrm rot="10800000" flipH="1">
            <a:off x="10239898" y="4219232"/>
            <a:ext cx="18288" cy="685800"/>
          </a:xfrm>
          <a:prstGeom prst="rect">
            <a:avLst/>
          </a:prstGeom>
          <a:gradFill flip="none" rotWithShape="1">
            <a:gsLst>
              <a:gs pos="0">
                <a:srgbClr val="1B1F25"/>
              </a:gs>
              <a:gs pos="100000">
                <a:srgbClr val="2A2D3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4EB7D556-1080-5047-D07C-8C090F6B1D03}"/>
              </a:ext>
            </a:extLst>
          </p:cNvPr>
          <p:cNvSpPr/>
          <p:nvPr/>
        </p:nvSpPr>
        <p:spPr>
          <a:xfrm rot="10800000" flipH="1">
            <a:off x="10239047" y="4923474"/>
            <a:ext cx="18288" cy="685800"/>
          </a:xfrm>
          <a:prstGeom prst="rect">
            <a:avLst/>
          </a:prstGeom>
          <a:gradFill flip="none" rotWithShape="1">
            <a:gsLst>
              <a:gs pos="100000">
                <a:srgbClr val="1B1F25"/>
              </a:gs>
              <a:gs pos="0">
                <a:srgbClr val="0F1219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6912B271-41CC-78B0-B22B-5B1E57C6383D}"/>
              </a:ext>
            </a:extLst>
          </p:cNvPr>
          <p:cNvSpPr/>
          <p:nvPr/>
        </p:nvSpPr>
        <p:spPr>
          <a:xfrm>
            <a:off x="10213984" y="2704531"/>
            <a:ext cx="68414" cy="68414"/>
          </a:xfrm>
          <a:prstGeom prst="ellipse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971A466B-2FA2-69FE-C914-A93517998FB3}"/>
              </a:ext>
            </a:extLst>
          </p:cNvPr>
          <p:cNvSpPr/>
          <p:nvPr/>
        </p:nvSpPr>
        <p:spPr>
          <a:xfrm>
            <a:off x="10213984" y="3431605"/>
            <a:ext cx="68414" cy="68414"/>
          </a:xfrm>
          <a:prstGeom prst="ellipse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992B437E-E782-9D6B-378F-F8BB43E2675C}"/>
              </a:ext>
            </a:extLst>
          </p:cNvPr>
          <p:cNvSpPr/>
          <p:nvPr/>
        </p:nvSpPr>
        <p:spPr>
          <a:xfrm>
            <a:off x="10213984" y="4153153"/>
            <a:ext cx="68414" cy="68414"/>
          </a:xfrm>
          <a:prstGeom prst="ellipse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C403A47-52E7-AAEB-F8AA-E39408FC3A93}"/>
              </a:ext>
            </a:extLst>
          </p:cNvPr>
          <p:cNvSpPr/>
          <p:nvPr/>
        </p:nvSpPr>
        <p:spPr>
          <a:xfrm>
            <a:off x="10213984" y="4871231"/>
            <a:ext cx="68414" cy="68414"/>
          </a:xfrm>
          <a:prstGeom prst="ellipse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B90FF333-BE42-3847-E542-88F5507FD9D4}"/>
              </a:ext>
            </a:extLst>
          </p:cNvPr>
          <p:cNvSpPr/>
          <p:nvPr/>
        </p:nvSpPr>
        <p:spPr>
          <a:xfrm>
            <a:off x="10213984" y="5589309"/>
            <a:ext cx="68414" cy="68414"/>
          </a:xfrm>
          <a:prstGeom prst="ellipse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5" name="Graphic 94">
            <a:extLst>
              <a:ext uri="{FF2B5EF4-FFF2-40B4-BE49-F238E27FC236}">
                <a16:creationId xmlns:a16="http://schemas.microsoft.com/office/drawing/2014/main" id="{4AFFC007-44EB-D551-74FB-6459929FB9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66856" y="4184695"/>
            <a:ext cx="1420944" cy="1293868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C21164DC-4FF1-4925-CA6B-8155BD555B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32213" y="3391017"/>
            <a:ext cx="1106287" cy="1284721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ED597581-92AF-B209-4D08-C321A3BB93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006547" y="3386651"/>
            <a:ext cx="1421476" cy="1331590"/>
          </a:xfrm>
          <a:prstGeom prst="rect">
            <a:avLst/>
          </a:prstGeom>
        </p:spPr>
      </p:pic>
      <p:sp>
        <p:nvSpPr>
          <p:cNvPr id="101" name="TekstSylinder 3">
            <a:extLst>
              <a:ext uri="{FF2B5EF4-FFF2-40B4-BE49-F238E27FC236}">
                <a16:creationId xmlns:a16="http://schemas.microsoft.com/office/drawing/2014/main" id="{13EF1556-3B3D-DC1F-9BF4-329EB7BDE523}"/>
              </a:ext>
            </a:extLst>
          </p:cNvPr>
          <p:cNvSpPr txBox="1"/>
          <p:nvPr/>
        </p:nvSpPr>
        <p:spPr>
          <a:xfrm>
            <a:off x="3635486" y="3269299"/>
            <a:ext cx="3197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E2352"/>
                </a:solidFill>
                <a:effectLst/>
                <a:uLnTx/>
                <a:uFillTx/>
                <a:latin typeface="Montserrat" pitchFamily="2" charset="77"/>
                <a:ea typeface="ROBOTO LIGHT" pitchFamily="2" charset="0"/>
                <a:cs typeface="Roboto" panose="02000000000000000000" pitchFamily="2" charset="0"/>
              </a:rPr>
              <a:t>600%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予想成長率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3〜5年</a:t>
            </a:r>
          </a:p>
        </p:txBody>
      </p:sp>
      <p:sp>
        <p:nvSpPr>
          <p:cNvPr id="102" name="TekstSylinder 3">
            <a:extLst>
              <a:ext uri="{FF2B5EF4-FFF2-40B4-BE49-F238E27FC236}">
                <a16:creationId xmlns:a16="http://schemas.microsoft.com/office/drawing/2014/main" id="{5E2E1A44-7CE3-B076-3867-136473A2BDA7}"/>
              </a:ext>
            </a:extLst>
          </p:cNvPr>
          <p:cNvSpPr txBox="1"/>
          <p:nvPr/>
        </p:nvSpPr>
        <p:spPr>
          <a:xfrm>
            <a:off x="1080171" y="5622440"/>
            <a:ext cx="32103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itchFamily="2" charset="77"/>
                <a:ea typeface="ROBOTO LIGHT" pitchFamily="2" charset="0"/>
                <a:cs typeface="Roboto" panose="02000000000000000000" pitchFamily="2" charset="0"/>
              </a:rPr>
              <a:t>資本
注入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PNGVN売上高の25％</a:t>
            </a:r>
          </a:p>
        </p:txBody>
      </p:sp>
      <p:sp>
        <p:nvSpPr>
          <p:cNvPr id="103" name="TekstSylinder 3">
            <a:extLst>
              <a:ext uri="{FF2B5EF4-FFF2-40B4-BE49-F238E27FC236}">
                <a16:creationId xmlns:a16="http://schemas.microsoft.com/office/drawing/2014/main" id="{5C92A3A6-EC78-46D5-33B2-655ED33553FC}"/>
              </a:ext>
            </a:extLst>
          </p:cNvPr>
          <p:cNvSpPr txBox="1"/>
          <p:nvPr/>
        </p:nvSpPr>
        <p:spPr>
          <a:xfrm>
            <a:off x="-228034" y="2791708"/>
            <a:ext cx="32103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ja-JP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itchFamily="2" charset="77"/>
                <a:ea typeface="ROBOTO LIGHT" pitchFamily="2" charset="0"/>
                <a:cs typeface="Roboto" panose="02000000000000000000" pitchFamily="2" charset="0"/>
              </a:rPr>
              <a:t>配当
支払い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PNGVN
売上高の20％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31375AD5-CDB1-ECAF-EDF7-FDB8BD29CD18}"/>
              </a:ext>
            </a:extLst>
          </p:cNvPr>
          <p:cNvGrpSpPr/>
          <p:nvPr/>
        </p:nvGrpSpPr>
        <p:grpSpPr>
          <a:xfrm>
            <a:off x="3330925" y="3799622"/>
            <a:ext cx="684436" cy="592785"/>
            <a:chOff x="1953609" y="3097483"/>
            <a:chExt cx="1670203" cy="1446550"/>
          </a:xfrm>
        </p:grpSpPr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943112E7-8767-CBAC-7329-CAB7FFDA5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53609" y="3106954"/>
              <a:ext cx="1263301" cy="1086220"/>
            </a:xfrm>
            <a:prstGeom prst="rect">
              <a:avLst/>
            </a:prstGeom>
          </p:spPr>
        </p:pic>
        <p:pic>
          <p:nvPicPr>
            <p:cNvPr id="108" name="Picture 2" descr="Stock Market Arrow PNGs for Free Download">
              <a:extLst>
                <a:ext uri="{FF2B5EF4-FFF2-40B4-BE49-F238E27FC236}">
                  <a16:creationId xmlns:a16="http://schemas.microsoft.com/office/drawing/2014/main" id="{D17DEF94-CAE7-EDB6-E4C9-902E31124B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7262" y="3097483"/>
              <a:ext cx="1446550" cy="1446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7C775B4D-A9DA-F1E1-D92E-28C70050B3C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82044" y="4784106"/>
            <a:ext cx="475757" cy="368721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00EBD4EB-4FD8-0975-3B62-4973D27820D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48765" y="3747965"/>
            <a:ext cx="424039" cy="42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16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000"/>
                            </p:stCondLst>
                            <p:childTnLst>
                              <p:par>
                                <p:cTn id="2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2" grpId="0"/>
      <p:bldP spid="5" grpId="0" animBg="1"/>
      <p:bldP spid="28" grpId="0"/>
      <p:bldP spid="30" grpId="0"/>
      <p:bldP spid="31" grpId="0"/>
      <p:bldP spid="32" grpId="0"/>
      <p:bldP spid="33" grpId="0"/>
      <p:bldP spid="36" grpId="0" animBg="1"/>
      <p:bldP spid="44" grpId="0"/>
      <p:bldP spid="45" grpId="0"/>
      <p:bldP spid="46" grpId="0"/>
      <p:bldP spid="47" grpId="0"/>
      <p:bldP spid="48" grpId="0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8" grpId="0" animBg="1"/>
      <p:bldP spid="79" grpId="0" animBg="1"/>
      <p:bldP spid="80" grpId="0" animBg="1"/>
      <p:bldP spid="81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101" grpId="0"/>
      <p:bldP spid="102" grpId="0"/>
      <p:bldP spid="103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7691</TotalTime>
  <Words>4521</Words>
  <Application>Microsoft Macintosh PowerPoint</Application>
  <PresentationFormat>Widescreen</PresentationFormat>
  <Paragraphs>416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Aptos</vt:lpstr>
      <vt:lpstr>Aptos Display</vt:lpstr>
      <vt:lpstr>Arial</vt:lpstr>
      <vt:lpstr>Calibri</vt:lpstr>
      <vt:lpstr>Calibri Light</vt:lpstr>
      <vt:lpstr>Exo</vt:lpstr>
      <vt:lpstr>Exo Black</vt:lpstr>
      <vt:lpstr>Exo Light</vt:lpstr>
      <vt:lpstr>Google Sans</vt:lpstr>
      <vt:lpstr>Inter</vt:lpstr>
      <vt:lpstr>Montserrat</vt:lpstr>
      <vt:lpstr>Roboto</vt:lpstr>
      <vt:lpstr>Roboto Condensed Light</vt:lpstr>
      <vt:lpstr>Roboto Light</vt:lpstr>
      <vt:lpstr>Roboto Medium</vt:lpstr>
      <vt:lpstr>Roboto Thin</vt:lpstr>
      <vt:lpstr>Unbounded</vt:lpstr>
      <vt:lpstr>Wingdings</vt:lpstr>
      <vt:lpstr>Office-tema</vt:lpstr>
      <vt:lpstr>1_Office-tema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Tony Berntsen</dc:creator>
  <cp:lastModifiedBy>Saima Chaudhury</cp:lastModifiedBy>
  <cp:revision>36</cp:revision>
  <dcterms:created xsi:type="dcterms:W3CDTF">2025-02-17T18:21:04Z</dcterms:created>
  <dcterms:modified xsi:type="dcterms:W3CDTF">2025-05-15T11:15:56Z</dcterms:modified>
</cp:coreProperties>
</file>