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788" r:id="rId3"/>
    <p:sldId id="595" r:id="rId4"/>
    <p:sldId id="589" r:id="rId5"/>
    <p:sldId id="600" r:id="rId6"/>
    <p:sldId id="601" r:id="rId7"/>
    <p:sldId id="590" r:id="rId8"/>
    <p:sldId id="594" r:id="rId9"/>
    <p:sldId id="593" r:id="rId10"/>
    <p:sldId id="596" r:id="rId11"/>
    <p:sldId id="597" r:id="rId12"/>
    <p:sldId id="598" r:id="rId13"/>
    <p:sldId id="599"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352"/>
    <a:srgbClr val="FFC000"/>
    <a:srgbClr val="00B050"/>
    <a:srgbClr val="8B6C0C"/>
    <a:srgbClr val="002060"/>
    <a:srgbClr val="FBE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74D2D-A0DA-8DA9-9C89-6809A8BC712F}" v="4" dt="2025-05-13T12:26:07.298"/>
    <p1510:client id="{720CACBC-F920-DDC0-92E4-B5F91E77F274}" v="473" dt="2025-05-13T12:57:18.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694"/>
  </p:normalViewPr>
  <p:slideViewPr>
    <p:cSldViewPr snapToGrid="0">
      <p:cViewPr varScale="1">
        <p:scale>
          <a:sx n="88" d="100"/>
          <a:sy n="88" d="100"/>
        </p:scale>
        <p:origin x="24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Sheet1!$B$1:$D$1</c:f>
              <c:strCache>
                <c:ptCount val="3"/>
                <c:pt idx="0">
                  <c:v>暗号資産</c:v>
                </c:pt>
                <c:pt idx="1">
                  <c:v>AI</c:v>
                </c:pt>
                <c:pt idx="2">
                  <c:v>NFT</c:v>
                </c:pt>
              </c:strCache>
            </c:strRef>
          </c:tx>
          <c:spPr>
            <a:solidFill>
              <a:schemeClr val="accent1"/>
            </a:solidFill>
            <a:ln>
              <a:noFill/>
            </a:ln>
            <a:effectLst/>
          </c:spPr>
          <c:invertIfNegative val="0"/>
          <c:dPt>
            <c:idx val="0"/>
            <c:invertIfNegative val="0"/>
            <c:bubble3D val="0"/>
            <c:spPr>
              <a:gradFill>
                <a:gsLst>
                  <a:gs pos="100000">
                    <a:srgbClr val="DE2352"/>
                  </a:gs>
                  <a:gs pos="0">
                    <a:srgbClr val="9B193B"/>
                  </a:gs>
                </a:gsLst>
                <a:path path="circle">
                  <a:fillToRect l="100000" t="100000"/>
                </a:path>
              </a:gradFill>
              <a:ln>
                <a:noFill/>
              </a:ln>
              <a:effectLst/>
            </c:spPr>
            <c:extLst>
              <c:ext xmlns:c16="http://schemas.microsoft.com/office/drawing/2014/chart" uri="{C3380CC4-5D6E-409C-BE32-E72D297353CC}">
                <c16:uniqueId val="{00000003-681E-1A40-ADDE-9CBD09F37366}"/>
              </c:ext>
            </c:extLst>
          </c:dPt>
          <c:dPt>
            <c:idx val="1"/>
            <c:invertIfNegative val="0"/>
            <c:bubble3D val="0"/>
            <c:spPr>
              <a:gradFill>
                <a:gsLst>
                  <a:gs pos="9000">
                    <a:schemeClr val="accent4"/>
                  </a:gs>
                  <a:gs pos="100000">
                    <a:srgbClr val="FFFF00"/>
                  </a:gs>
                </a:gsLst>
                <a:path path="circle">
                  <a:fillToRect l="100000" t="100000"/>
                </a:path>
              </a:gradFill>
              <a:ln>
                <a:noFill/>
              </a:ln>
              <a:effectLst/>
            </c:spPr>
            <c:extLst>
              <c:ext xmlns:c16="http://schemas.microsoft.com/office/drawing/2014/chart" uri="{C3380CC4-5D6E-409C-BE32-E72D297353CC}">
                <c16:uniqueId val="{00000002-681E-1A40-ADDE-9CBD09F37366}"/>
              </c:ext>
            </c:extLst>
          </c:dPt>
          <c:dPt>
            <c:idx val="2"/>
            <c:invertIfNegative val="0"/>
            <c:bubble3D val="0"/>
            <c:spPr>
              <a:gradFill>
                <a:gsLst>
                  <a:gs pos="22000">
                    <a:srgbClr val="00B050"/>
                  </a:gs>
                  <a:gs pos="100000">
                    <a:srgbClr val="92D050"/>
                  </a:gs>
                </a:gsLst>
                <a:path path="circle">
                  <a:fillToRect l="100000" t="100000"/>
                </a:path>
              </a:gradFill>
              <a:ln>
                <a:noFill/>
              </a:ln>
              <a:effectLst/>
            </c:spPr>
            <c:extLst>
              <c:ext xmlns:c16="http://schemas.microsoft.com/office/drawing/2014/chart" uri="{C3380CC4-5D6E-409C-BE32-E72D297353CC}">
                <c16:uniqueId val="{00000001-681E-1A40-ADDE-9CBD09F37366}"/>
              </c:ext>
            </c:extLst>
          </c:dPt>
          <c:cat>
            <c:strRef>
              <c:f>Sheet1!$B$1:$D$1</c:f>
              <c:strCache>
                <c:ptCount val="3"/>
                <c:pt idx="0">
                  <c:v>暗号資産</c:v>
                </c:pt>
                <c:pt idx="1">
                  <c:v>AI</c:v>
                </c:pt>
                <c:pt idx="2">
                  <c:v>NFT</c:v>
                </c:pt>
              </c:strCache>
            </c:strRef>
          </c:cat>
          <c:val>
            <c:numRef>
              <c:f>Sheet1!$B$2:$D$2</c:f>
              <c:numCache>
                <c:formatCode>0%</c:formatCode>
                <c:ptCount val="3"/>
                <c:pt idx="0">
                  <c:v>5</c:v>
                </c:pt>
                <c:pt idx="1">
                  <c:v>7</c:v>
                </c:pt>
                <c:pt idx="2">
                  <c:v>8</c:v>
                </c:pt>
              </c:numCache>
            </c:numRef>
          </c:val>
          <c:extLst>
            <c:ext xmlns:c16="http://schemas.microsoft.com/office/drawing/2014/chart" uri="{C3380CC4-5D6E-409C-BE32-E72D297353CC}">
              <c16:uniqueId val="{00000000-681E-1A40-ADDE-9CBD09F37366}"/>
            </c:ext>
          </c:extLst>
        </c:ser>
        <c:dLbls>
          <c:showLegendKey val="0"/>
          <c:showVal val="0"/>
          <c:showCatName val="0"/>
          <c:showSerName val="0"/>
          <c:showPercent val="0"/>
          <c:showBubbleSize val="0"/>
        </c:dLbls>
        <c:gapWidth val="109"/>
        <c:overlap val="-13"/>
        <c:axId val="410960976"/>
        <c:axId val="1366021247"/>
      </c:barChart>
      <c:catAx>
        <c:axId val="410960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6021247"/>
        <c:crosses val="autoZero"/>
        <c:auto val="1"/>
        <c:lblAlgn val="ctr"/>
        <c:lblOffset val="100"/>
        <c:noMultiLvlLbl val="0"/>
      </c:catAx>
      <c:valAx>
        <c:axId val="13660212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6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c:v>
                </c:pt>
              </c:strCache>
            </c:strRef>
          </c:tx>
          <c:explosion val="5"/>
          <c:dPt>
            <c:idx val="0"/>
            <c:bubble3D val="0"/>
            <c:explosion val="0"/>
            <c:spPr>
              <a:gradFill rotWithShape="1">
                <a:gsLst>
                  <a:gs pos="32000">
                    <a:srgbClr val="00B050"/>
                  </a:gs>
                  <a:gs pos="82000">
                    <a:srgbClr val="92D050"/>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026-B349-A0CC-AF0EAAB4D9A7}"/>
              </c:ext>
            </c:extLst>
          </c:dPt>
          <c:dPt>
            <c:idx val="1"/>
            <c:bubble3D val="0"/>
            <c:explosion val="0"/>
            <c:spPr>
              <a:gradFill rotWithShape="1">
                <a:gsLst>
                  <a:gs pos="32000">
                    <a:schemeClr val="bg1">
                      <a:lumMod val="85000"/>
                    </a:schemeClr>
                  </a:gs>
                  <a:gs pos="88000">
                    <a:schemeClr val="bg1"/>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026-B349-A0CC-AF0EAAB4D9A7}"/>
              </c:ext>
            </c:extLst>
          </c:dPt>
          <c:cat>
            <c:strRef>
              <c:f>Sheet1!$A$2:$A$3</c:f>
              <c:strCache>
                <c:ptCount val="2"/>
                <c:pt idx="0">
                  <c:v>第1四半期</c:v>
                </c:pt>
                <c:pt idx="1">
                  <c:v>第2四半期</c:v>
                </c:pt>
              </c:strCache>
            </c:strRef>
          </c:cat>
          <c:val>
            <c:numRef>
              <c:f>Sheet1!$B$2:$B$3</c:f>
              <c:numCache>
                <c:formatCode>General</c:formatCode>
                <c:ptCount val="2"/>
                <c:pt idx="0">
                  <c:v>69.150000000000006</c:v>
                </c:pt>
                <c:pt idx="1">
                  <c:v>21.34</c:v>
                </c:pt>
              </c:numCache>
            </c:numRef>
          </c:val>
          <c:extLst>
            <c:ext xmlns:c16="http://schemas.microsoft.com/office/drawing/2014/chart" uri="{C3380CC4-5D6E-409C-BE32-E72D297353CC}">
              <c16:uniqueId val="{00000004-A026-B349-A0CC-AF0EAAB4D9A7}"/>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c:v>
                </c:pt>
              </c:strCache>
            </c:strRef>
          </c:tx>
          <c:explosion val="5"/>
          <c:dPt>
            <c:idx val="0"/>
            <c:bubble3D val="0"/>
            <c:explosion val="0"/>
            <c:spPr>
              <a:gradFill rotWithShape="1">
                <a:gsLst>
                  <a:gs pos="32000">
                    <a:schemeClr val="accent4"/>
                  </a:gs>
                  <a:gs pos="88000">
                    <a:srgbClr val="FFFF00"/>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578-074C-807F-9CF3448B9BD3}"/>
              </c:ext>
            </c:extLst>
          </c:dPt>
          <c:dPt>
            <c:idx val="1"/>
            <c:bubble3D val="0"/>
            <c:explosion val="0"/>
            <c:spPr>
              <a:gradFill rotWithShape="1">
                <a:gsLst>
                  <a:gs pos="32000">
                    <a:schemeClr val="bg1">
                      <a:lumMod val="85000"/>
                    </a:schemeClr>
                  </a:gs>
                  <a:gs pos="88000">
                    <a:schemeClr val="bg1"/>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578-074C-807F-9CF3448B9BD3}"/>
              </c:ext>
            </c:extLst>
          </c:dPt>
          <c:cat>
            <c:strRef>
              <c:f>Sheet1!$A$2:$A$3</c:f>
              <c:strCache>
                <c:ptCount val="2"/>
                <c:pt idx="0">
                  <c:v>第1四半期</c:v>
                </c:pt>
                <c:pt idx="1">
                  <c:v>第2四半期</c:v>
                </c:pt>
              </c:strCache>
            </c:strRef>
          </c:cat>
          <c:val>
            <c:numRef>
              <c:f>Sheet1!$B$2:$B$3</c:f>
              <c:numCache>
                <c:formatCode>General</c:formatCode>
                <c:ptCount val="2"/>
                <c:pt idx="0">
                  <c:v>86.51</c:v>
                </c:pt>
                <c:pt idx="1">
                  <c:v>13.49</c:v>
                </c:pt>
              </c:numCache>
            </c:numRef>
          </c:val>
          <c:extLst>
            <c:ext xmlns:c16="http://schemas.microsoft.com/office/drawing/2014/chart" uri="{C3380CC4-5D6E-409C-BE32-E72D297353CC}">
              <c16:uniqueId val="{00000004-A578-074C-807F-9CF3448B9BD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c:v>
                </c:pt>
              </c:strCache>
            </c:strRef>
          </c:tx>
          <c:explosion val="5"/>
          <c:dPt>
            <c:idx val="0"/>
            <c:bubble3D val="0"/>
            <c:explosion val="0"/>
            <c:spPr>
              <a:gradFill rotWithShape="1">
                <a:gsLst>
                  <a:gs pos="32000">
                    <a:srgbClr val="DE2352"/>
                  </a:gs>
                  <a:gs pos="88000">
                    <a:srgbClr val="9B193B"/>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9D4-A24E-B218-28DBF471A365}"/>
              </c:ext>
            </c:extLst>
          </c:dPt>
          <c:dPt>
            <c:idx val="1"/>
            <c:bubble3D val="0"/>
            <c:explosion val="0"/>
            <c:spPr>
              <a:gradFill rotWithShape="1">
                <a:gsLst>
                  <a:gs pos="32000">
                    <a:schemeClr val="bg1">
                      <a:lumMod val="85000"/>
                    </a:schemeClr>
                  </a:gs>
                  <a:gs pos="88000">
                    <a:schemeClr val="bg1"/>
                  </a:gs>
                </a:gsLst>
                <a:path path="circle">
                  <a:fillToRect l="100000" t="100000"/>
                </a:path>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9D4-A24E-B218-28DBF471A365}"/>
              </c:ext>
            </c:extLst>
          </c:dPt>
          <c:cat>
            <c:strRef>
              <c:f>Sheet1!$A$2:$A$3</c:f>
              <c:strCache>
                <c:ptCount val="2"/>
                <c:pt idx="0">
                  <c:v>第1四半期</c:v>
                </c:pt>
                <c:pt idx="1">
                  <c:v>第2四半期</c:v>
                </c:pt>
              </c:strCache>
            </c:strRef>
          </c:cat>
          <c:val>
            <c:numRef>
              <c:f>Sheet1!$B$2:$B$3</c:f>
              <c:numCache>
                <c:formatCode>General</c:formatCode>
                <c:ptCount val="2"/>
                <c:pt idx="0" formatCode="0.00">
                  <c:v>78.66</c:v>
                </c:pt>
                <c:pt idx="1">
                  <c:v>21.34</c:v>
                </c:pt>
              </c:numCache>
            </c:numRef>
          </c:val>
          <c:extLst>
            <c:ext xmlns:c16="http://schemas.microsoft.com/office/drawing/2014/chart" uri="{C3380CC4-5D6E-409C-BE32-E72D297353CC}">
              <c16:uniqueId val="{00000004-39D4-A24E-B218-28DBF471A365}"/>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B8A29-B7FC-4C20-935A-DD852B0245D8}" type="datetimeFigureOut">
              <a:rPr lang="nb-NO" smtClean="0"/>
              <a:t>16.05.2025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F4611-A4E7-41DF-96EB-DB719E44390F}" type="slidenum">
              <a:rPr lang="nb-NO" smtClean="0"/>
              <a:t>‹#›</a:t>
            </a:fld>
            <a:endParaRPr lang="nb-NO"/>
          </a:p>
        </p:txBody>
      </p:sp>
    </p:spTree>
    <p:extLst>
      <p:ext uri="{BB962C8B-B14F-4D97-AF65-F5344CB8AC3E}">
        <p14:creationId xmlns:p14="http://schemas.microsoft.com/office/powerpoint/2010/main" val="155952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Inter"/>
              </a:rPr>
              <a:t>"Hello everyone, and welcome! </a:t>
            </a:r>
          </a:p>
          <a:p>
            <a:pPr algn="l"/>
            <a:endParaRPr lang="en-GB" b="0" i="0" dirty="0">
              <a:solidFill>
                <a:srgbClr val="000000"/>
              </a:solidFill>
              <a:effectLst/>
              <a:latin typeface="Inter"/>
            </a:endParaRPr>
          </a:p>
          <a:p>
            <a:pPr algn="l"/>
            <a:r>
              <a:rPr lang="en-GB" b="0" i="0" dirty="0">
                <a:solidFill>
                  <a:srgbClr val="000000"/>
                </a:solidFill>
                <a:effectLst/>
                <a:latin typeface="Inter"/>
              </a:rPr>
              <a:t>I’m absolutely excited to share with you today the remarkable innovations that are revolutionizing the way we interact with the crypto world. </a:t>
            </a:r>
          </a:p>
          <a:p>
            <a:pPr algn="l"/>
            <a:endParaRPr lang="en-GB" b="0" i="0" dirty="0">
              <a:solidFill>
                <a:srgbClr val="000000"/>
              </a:solidFill>
              <a:effectLst/>
              <a:latin typeface="Inter"/>
            </a:endParaRPr>
          </a:p>
          <a:p>
            <a:pPr algn="l"/>
            <a:r>
              <a:rPr lang="en-GB" b="0" i="0" dirty="0">
                <a:solidFill>
                  <a:srgbClr val="000000"/>
                </a:solidFill>
                <a:effectLst/>
                <a:latin typeface="Inter"/>
              </a:rPr>
              <a:t>PNGVN stands at the forefront of this transformation, with a groundbreaking approach that is truly unmatched—many of our developments are the first of their kind globally.</a:t>
            </a:r>
          </a:p>
          <a:p>
            <a:pPr algn="l"/>
            <a:endParaRPr lang="en-GB" b="0" i="0" dirty="0">
              <a:solidFill>
                <a:srgbClr val="000000"/>
              </a:solidFill>
              <a:effectLst/>
              <a:latin typeface="Inter"/>
            </a:endParaRPr>
          </a:p>
          <a:p>
            <a:pPr algn="l"/>
            <a:r>
              <a:rPr lang="en-GB" b="0" i="0" dirty="0">
                <a:solidFill>
                  <a:srgbClr val="000000"/>
                </a:solidFill>
                <a:effectLst/>
                <a:latin typeface="Inter"/>
              </a:rPr>
              <a:t>Our systems are meticulously designed not just for sustainable long-term growth and stability but also for significant short-term financial gains. </a:t>
            </a:r>
          </a:p>
          <a:p>
            <a:pPr algn="l"/>
            <a:endParaRPr lang="en-GB" b="0" i="0" dirty="0">
              <a:solidFill>
                <a:srgbClr val="000000"/>
              </a:solidFill>
              <a:effectLst/>
              <a:latin typeface="Inter"/>
            </a:endParaRPr>
          </a:p>
          <a:p>
            <a:pPr algn="l"/>
            <a:r>
              <a:rPr lang="en-GB" b="0" i="0" dirty="0">
                <a:solidFill>
                  <a:srgbClr val="000000"/>
                </a:solidFill>
                <a:effectLst/>
                <a:latin typeface="Inter"/>
              </a:rPr>
              <a:t>Over the next few minutes, we will delve into how PNGVN is reshaping the crypto landscape and why incorporating PNGVN into your crypto portfolio isn't just a smart choice—it's essential for navigating the future of this dynamic market. </a:t>
            </a:r>
          </a:p>
          <a:p>
            <a:pPr algn="l"/>
            <a:endParaRPr lang="en-GB" b="0" i="0" dirty="0">
              <a:solidFill>
                <a:srgbClr val="000000"/>
              </a:solidFill>
              <a:effectLst/>
              <a:latin typeface="Inter"/>
            </a:endParaRPr>
          </a:p>
          <a:p>
            <a:pPr algn="l"/>
            <a:r>
              <a:rPr lang="en-GB" b="0" i="0" dirty="0">
                <a:solidFill>
                  <a:srgbClr val="000000"/>
                </a:solidFill>
                <a:effectLst/>
                <a:latin typeface="Inter"/>
              </a:rPr>
              <a:t>So, Let’s embark on this exciting journey together!" </a:t>
            </a:r>
          </a:p>
          <a:p>
            <a:endParaRPr lang="en-GB" b="0" i="0" dirty="0">
              <a:solidFill>
                <a:srgbClr val="000000"/>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AD8D0-FE6D-4B68-A190-7CDB5F5E082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5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F9685-E066-9DA0-DFAB-35E04099CCF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F7EF94-5727-D886-5794-9596B0C4348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985D930-388A-7E6D-4591-C36AB23475ED}"/>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246DD8DC-C1CB-DB26-A0CE-31F494D112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07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6B2E-A40C-5E52-76D4-D2605560BC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548AA1F-87BB-7A1C-A04C-45F60F2D437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691EBD4-8F83-E8F7-DEAB-15DD3ABE42D0}"/>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52F0CC16-FF31-8FFD-A248-6071D6F864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77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792E-50B3-3EB7-120D-8ED208A73B3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AC3E836-630E-C36A-3603-7A9FCF3AAA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9AF5A78-1721-1071-3F83-1B09BEB2EE03}"/>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BBFB7948-E78D-1280-47F3-6707A45AA1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1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3660-1253-9DA2-D8BE-8EFA3BD118F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0269BA0-FD13-C0EE-3C53-143128812AF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7177C46-E979-F556-37CB-BC1E58ECE4D9}"/>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B9C95342-0C30-29E9-4448-8A2FAD00B6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2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38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4B7C-0084-39A7-9C1E-481E340765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07B4152-BA47-DDC3-1DAB-4C3AF0B59C4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6239E32-7E85-729D-1014-13C907639A0F}"/>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3FD77B80-B84A-7DD9-8CEE-CD41071667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6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30B7-D778-42AF-D057-D82A78BED8C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470400-CCAC-AA04-2DE3-DE90DDF6686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C3494DD-C7D5-4B96-A8C0-912A0086F6CE}"/>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73704A47-26EF-57A8-63F4-37DCD14ECA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6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90E5-E22D-BA96-0065-66F2A4C17E8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2DB6511-CCFD-85F2-24D9-50FE4D5B66D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EBB425C-CB42-C2C8-382F-06230F91DCDE}"/>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B1A41829-46DE-6B11-BE87-26F7432165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3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03890-4EB9-796C-DF3A-DC92E9C78DC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BC62919-B1F5-1E15-300B-92051C53B8F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42D5BE6-A401-0981-D5EC-BAE1D106E520}"/>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5D68970F-CCC4-FDFC-8FCE-BAF9D41606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77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C3D0-9B36-2B04-52C5-BF6E3041B4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7CA689D-9F2C-5DBD-7006-F99D759ECB2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A5C13EA-7FE5-7073-28E5-48B87211E676}"/>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97963F74-FA28-6BE6-088F-611B556FA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33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37D81-369A-E2AF-8E76-65E69111067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B83BFE1-E6CC-D9B3-0077-0FD73CCE7BA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29E6001-0CE7-153C-5E94-EAB708E2158A}"/>
              </a:ext>
            </a:extLst>
          </p:cNvPr>
          <p:cNvSpPr>
            <a:spLocks noGrp="1"/>
          </p:cNvSpPr>
          <p:nvPr>
            <p:ph type="body" idx="1"/>
          </p:nvPr>
        </p:nvSpPr>
        <p:spPr/>
        <p:txBody>
          <a:bodyPr/>
          <a:lstStyle/>
          <a:p>
            <a:endParaRPr lang="en-GB" b="0" i="0" dirty="0">
              <a:solidFill>
                <a:srgbClr val="000000"/>
              </a:solidFill>
              <a:effectLst/>
              <a:latin typeface="Inter"/>
            </a:endParaRPr>
          </a:p>
        </p:txBody>
      </p:sp>
      <p:sp>
        <p:nvSpPr>
          <p:cNvPr id="4" name="Plassholder for lysbildenummer 3">
            <a:extLst>
              <a:ext uri="{FF2B5EF4-FFF2-40B4-BE49-F238E27FC236}">
                <a16:creationId xmlns:a16="http://schemas.microsoft.com/office/drawing/2014/main" id="{2853A704-F54C-DED9-593A-545497289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2F5A2-ACCF-4BF6-86AF-D30AD558998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19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3" name="Rektangel 5">
            <a:extLst>
              <a:ext uri="{FF2B5EF4-FFF2-40B4-BE49-F238E27FC236}">
                <a16:creationId xmlns:a16="http://schemas.microsoft.com/office/drawing/2014/main" id="{ADEA6664-954E-7C57-B74F-BB93987C2A35}"/>
              </a:ext>
            </a:extLst>
          </p:cNvPr>
          <p:cNvSpPr/>
          <p:nvPr userDrawn="1"/>
        </p:nvSpPr>
        <p:spPr>
          <a:xfrm>
            <a:off x="0" y="6492875"/>
            <a:ext cx="12191999" cy="3651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E4EEF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E2BE3B6-A8F8-DACC-EF28-97B92CD146FE}"/>
              </a:ext>
            </a:extLst>
          </p:cNvPr>
          <p:cNvSpPr txBox="1"/>
          <p:nvPr userDrawn="1"/>
        </p:nvSpPr>
        <p:spPr>
          <a:xfrm>
            <a:off x="-1" y="6556187"/>
            <a:ext cx="12192000" cy="246221"/>
          </a:xfrm>
          <a:prstGeom prst="rect">
            <a:avLst/>
          </a:prstGeom>
          <a:noFill/>
        </p:spPr>
        <p:txBody>
          <a:bodyPr wrap="square" rtlCol="0">
            <a:spAutoFit/>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dirty="0">
                <a:solidFill>
                  <a:srgbClr val="E8E8E8"/>
                </a:solidFill>
                <a:effectLst/>
                <a:latin typeface="Google Sans"/>
              </a:rPr>
              <a:t>© PNGVN.COMUNITY</a:t>
            </a:r>
            <a:endParaRPr kumimoji="0" lang="en-US" sz="1000" b="0" i="0" u="none" strike="noStrike" kern="1200" cap="none" spc="0" normalizeH="0" baseline="0" noProof="0" dirty="0">
              <a:ln>
                <a:noFill/>
              </a:ln>
              <a:solidFill>
                <a:schemeClr val="bg1"/>
              </a:solidFill>
              <a:effectLst/>
              <a:uLnTx/>
              <a:uFillTx/>
              <a:latin typeface="Roboto Light" pitchFamily="2" charset="0"/>
              <a:ea typeface="Roboto Light" pitchFamily="2" charset="0"/>
              <a:cs typeface="+mn-cs"/>
            </a:endParaRPr>
          </a:p>
        </p:txBody>
      </p:sp>
      <p:sp>
        <p:nvSpPr>
          <p:cNvPr id="2" name="Tittel 1">
            <a:extLst>
              <a:ext uri="{FF2B5EF4-FFF2-40B4-BE49-F238E27FC236}">
                <a16:creationId xmlns:a16="http://schemas.microsoft.com/office/drawing/2014/main" id="{3D3D2205-537F-1298-AF9B-0FF1AEA967A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0F2FD51-99F4-DBC2-2275-B5CEEC52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0CF6BB8-D62E-618E-C16F-4C9E9A204634}"/>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6" name="Plassholder for lysbildenummer 5">
            <a:extLst>
              <a:ext uri="{FF2B5EF4-FFF2-40B4-BE49-F238E27FC236}">
                <a16:creationId xmlns:a16="http://schemas.microsoft.com/office/drawing/2014/main" id="{BF79E34D-9537-C5A8-6387-3C10670C4060}"/>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228724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99F813-4CF4-AF9B-5913-14C544C87FE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8A2381A-6AF0-CA89-7D9A-E9DFFFBAB5B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FF1206-8F05-91E6-BAF3-0231E468ED31}"/>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EC6456D9-BDA4-B0D1-A6A4-EBC53E4C5F6C}"/>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4EAD202F-1429-434F-4521-58E5894D7386}"/>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170954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75BD2FF-D58A-1F03-C39B-0552D76961D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F3EACC7-302D-2A2B-3307-ED035E939E0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DBCF40-C5D9-E9E0-A90C-7741B5F741D5}"/>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8D8E2615-B67F-B175-DE9C-0C7C4278259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2B95D99A-F431-66C8-D8E9-19FB70272190}"/>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202898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A472D2-5B21-26F3-B245-57EA36C12E3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2577B30-A0E9-D55A-ABFB-63D279B328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4CB8113-0392-1A4D-31CD-2BC52B27AA40}"/>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03188934-73D0-25D4-312C-8CD64452FB3D}"/>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A129D753-CA53-A4FD-137D-23A96BDF7583}"/>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307936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976BF0-CE18-E1DE-ECC3-9D1B8EE916B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FD1770-F1DA-D54B-ED07-15704E965A3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EF1FEC-4DC7-957D-52C5-9EFD2EE965D5}"/>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CF887191-6FDA-BD09-7B81-6C931BB7A9D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8174711E-1703-A739-F6E8-A69AF9B2A121}"/>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154465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71CF1-33FC-8FFD-6555-6924A5BAC75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3B224DC-9E29-1473-F78B-9014D6A595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3197D8C-06D7-BE93-6BE5-F7E6F96E65F0}"/>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AA82D45D-9547-BD97-5D6E-15FB457545FF}"/>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ED870C35-0C0A-2C9C-0C24-2184B8280F22}"/>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692824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81666-DAD0-236B-FC7B-EDDC1902D05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96C7FF6-B3B6-6E58-E24E-3088F903012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86929A8-E0CE-7795-710E-F914B5E209A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4CB102-BCFF-B21B-E2E7-D574D8D81887}"/>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50D01FAB-25BE-E005-E2E4-1423A8E4C92E}"/>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9A9A4251-66E6-1E37-FCEE-C0B3707A3BBF}"/>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18169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4EDDBF-0E6F-EBCE-99D2-553AA806474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1DEDB2E-88B7-BCC9-7F7D-6305885A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49BD1B4-1534-ED3B-2C5C-2E930944772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85D0FF8-7A08-BF88-6EF8-B5FA2B423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81DD06E-037F-9F55-4ACC-2DE6BAD671D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3833F07-C1C3-20D6-531A-A523918D912D}"/>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8" name="Plassholder for bunntekst 7">
            <a:extLst>
              <a:ext uri="{FF2B5EF4-FFF2-40B4-BE49-F238E27FC236}">
                <a16:creationId xmlns:a16="http://schemas.microsoft.com/office/drawing/2014/main" id="{F80F41D4-FDFD-B1A1-7D90-B4E9B4447815}"/>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0D0EEE92-60E4-383C-5584-69F730B0EDA7}"/>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3031586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0B600C-7E67-6AF0-E7DB-0DC469BF6CC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CA02841-52CE-7D9D-04C4-0F061D106CBB}"/>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4" name="Plassholder for bunntekst 3">
            <a:extLst>
              <a:ext uri="{FF2B5EF4-FFF2-40B4-BE49-F238E27FC236}">
                <a16:creationId xmlns:a16="http://schemas.microsoft.com/office/drawing/2014/main" id="{802503D3-C1EB-A8D3-4B5A-0ED932EC7F31}"/>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31EFFDB6-86DC-9F44-EAE0-77D8F6FBD3BE}"/>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59906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B8519CE-8BBA-3180-C084-9813B8CEF854}"/>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3" name="Plassholder for bunntekst 2">
            <a:extLst>
              <a:ext uri="{FF2B5EF4-FFF2-40B4-BE49-F238E27FC236}">
                <a16:creationId xmlns:a16="http://schemas.microsoft.com/office/drawing/2014/main" id="{582D4B26-9048-A25A-9B2B-7382B88EAE50}"/>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2C4A4A08-F7DD-C56E-0608-F4EE6FC71251}"/>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1323144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ED8056-F380-601E-0299-57C45AF2160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A27A16B-407A-7688-C972-8297BCEEE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7F3E695-DC27-E265-9475-EAB03C3D1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7AF43DA-ECB3-E66F-9251-A1EE5B92D4DF}"/>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858CDFA2-1649-BC75-57B5-8FA402B4A34E}"/>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8E092D40-42A0-4E7B-F283-EE54A8A360F0}"/>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24145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B1188B-567F-1BAA-6C02-E64A253ECE2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931BEB3-E4D2-32F6-7C59-E8CDE631566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8EAC12-2466-D325-A824-7F0DA9612022}"/>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484F4142-4049-77C7-9F75-9CC71CA3A171}"/>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CD8B694F-CFF9-FAEA-D380-9B252A4F9BAA}"/>
              </a:ext>
            </a:extLst>
          </p:cNvPr>
          <p:cNvSpPr>
            <a:spLocks noGrp="1"/>
          </p:cNvSpPr>
          <p:nvPr>
            <p:ph type="sldNum" sz="quarter" idx="12"/>
          </p:nvPr>
        </p:nvSpPr>
        <p:spPr/>
        <p:txBody>
          <a:bodyPr/>
          <a:lstStyle/>
          <a:p>
            <a:fld id="{98B80B61-DC2A-4F7F-8C6B-EDDFD1407B38}" type="slidenum">
              <a:rPr lang="nb-NO" smtClean="0"/>
              <a:t>‹#›</a:t>
            </a:fld>
            <a:endParaRPr lang="nb-NO" dirty="0"/>
          </a:p>
        </p:txBody>
      </p:sp>
      <p:sp>
        <p:nvSpPr>
          <p:cNvPr id="7" name="Rektangel 5">
            <a:extLst>
              <a:ext uri="{FF2B5EF4-FFF2-40B4-BE49-F238E27FC236}">
                <a16:creationId xmlns:a16="http://schemas.microsoft.com/office/drawing/2014/main" id="{8051DEDF-826C-63DC-CA9F-877E3FAD2138}"/>
              </a:ext>
            </a:extLst>
          </p:cNvPr>
          <p:cNvSpPr/>
          <p:nvPr userDrawn="1"/>
        </p:nvSpPr>
        <p:spPr>
          <a:xfrm>
            <a:off x="0" y="6492875"/>
            <a:ext cx="12191999" cy="36512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E4EEF2"/>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7A769B8-CF63-2366-449B-8D1A7767D5E1}"/>
              </a:ext>
            </a:extLst>
          </p:cNvPr>
          <p:cNvSpPr txBox="1"/>
          <p:nvPr userDrawn="1"/>
        </p:nvSpPr>
        <p:spPr>
          <a:xfrm>
            <a:off x="-1" y="6556187"/>
            <a:ext cx="121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rgbClr val="E8E8E8"/>
                </a:solidFill>
                <a:effectLst/>
                <a:latin typeface="Google Sans"/>
              </a:rPr>
              <a:t>© </a:t>
            </a:r>
            <a:r>
              <a:rPr lang="en-US" sz="1000" dirty="0">
                <a:solidFill>
                  <a:schemeClr val="bg1"/>
                </a:solidFill>
                <a:latin typeface="Roboto Light" pitchFamily="2" charset="0"/>
                <a:ea typeface="Roboto Light" pitchFamily="2" charset="0"/>
              </a:rPr>
              <a:t>PNGVN.COMUNITY</a:t>
            </a:r>
            <a:endParaRPr kumimoji="0" lang="en-US" sz="1000" b="0" i="0" u="none" strike="noStrike" kern="1200" cap="none" spc="0" normalizeH="0" baseline="0" noProof="0" dirty="0">
              <a:ln>
                <a:noFill/>
              </a:ln>
              <a:solidFill>
                <a:schemeClr val="bg1"/>
              </a:solidFill>
              <a:effectLst/>
              <a:uLnTx/>
              <a:uFillTx/>
              <a:latin typeface="Roboto Light" pitchFamily="2" charset="0"/>
              <a:ea typeface="Roboto Light" pitchFamily="2" charset="0"/>
              <a:cs typeface="+mn-cs"/>
            </a:endParaRPr>
          </a:p>
        </p:txBody>
      </p:sp>
      <p:grpSp>
        <p:nvGrpSpPr>
          <p:cNvPr id="9" name="Group 8">
            <a:extLst>
              <a:ext uri="{FF2B5EF4-FFF2-40B4-BE49-F238E27FC236}">
                <a16:creationId xmlns:a16="http://schemas.microsoft.com/office/drawing/2014/main" id="{C018E363-5B8A-BB90-BA85-1D3B71B7B9F5}"/>
              </a:ext>
            </a:extLst>
          </p:cNvPr>
          <p:cNvGrpSpPr/>
          <p:nvPr userDrawn="1"/>
        </p:nvGrpSpPr>
        <p:grpSpPr>
          <a:xfrm>
            <a:off x="169155" y="6602501"/>
            <a:ext cx="499891" cy="135805"/>
            <a:chOff x="3190461" y="695739"/>
            <a:chExt cx="1451113" cy="394223"/>
          </a:xfrm>
        </p:grpSpPr>
        <p:sp>
          <p:nvSpPr>
            <p:cNvPr id="10" name="Oval 9">
              <a:extLst>
                <a:ext uri="{FF2B5EF4-FFF2-40B4-BE49-F238E27FC236}">
                  <a16:creationId xmlns:a16="http://schemas.microsoft.com/office/drawing/2014/main" id="{83EF4458-843C-7C60-FAF8-0C3E5FEE226A}"/>
                </a:ext>
              </a:extLst>
            </p:cNvPr>
            <p:cNvSpPr/>
            <p:nvPr userDrawn="1"/>
          </p:nvSpPr>
          <p:spPr>
            <a:xfrm>
              <a:off x="3190461" y="695739"/>
              <a:ext cx="390939" cy="39093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DCB5409-420E-AD1F-7979-ACF8D8B33554}"/>
                </a:ext>
              </a:extLst>
            </p:cNvPr>
            <p:cNvSpPr/>
            <p:nvPr userDrawn="1"/>
          </p:nvSpPr>
          <p:spPr>
            <a:xfrm>
              <a:off x="3720548" y="699023"/>
              <a:ext cx="390939" cy="39093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04087CF-7304-8918-1AF3-30657C589136}"/>
                </a:ext>
              </a:extLst>
            </p:cNvPr>
            <p:cNvSpPr/>
            <p:nvPr userDrawn="1"/>
          </p:nvSpPr>
          <p:spPr>
            <a:xfrm>
              <a:off x="4250635" y="695739"/>
              <a:ext cx="390939" cy="390939"/>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5622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50AA50-961B-BE8D-52BF-C05603F6129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C418D75-9978-8C5C-A994-FCC45E49A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a:extLst>
              <a:ext uri="{FF2B5EF4-FFF2-40B4-BE49-F238E27FC236}">
                <a16:creationId xmlns:a16="http://schemas.microsoft.com/office/drawing/2014/main" id="{3A857B74-7AAE-617C-3D83-CDB62DA6A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B86DE6F-1C53-E1DA-C340-15CFA6684168}"/>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40E36F6D-03C0-51A4-DB4C-1EFFBDCDEF8F}"/>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24284A44-C74C-956B-7339-528BB3A9C9E2}"/>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269649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2AA6ED-DE2B-0088-E325-D61C486FFE3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9E6661C-33D1-4911-857D-28F9D9929A1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D0F6F2-769C-870B-D566-BD9C938672AD}"/>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F438C438-6A4A-4343-A399-902893B10794}"/>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7AD52B43-E191-ADE3-8544-43F1BB1EF169}"/>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3976444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F0F54F6-8232-B3AF-3CA2-89B4231DB4D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0852D54-5101-84E2-5499-73597000386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AB7A99-1292-2C66-E53D-D27CA5A9FDA8}"/>
              </a:ext>
            </a:extLst>
          </p:cNvPr>
          <p:cNvSpPr>
            <a:spLocks noGrp="1"/>
          </p:cNvSpPr>
          <p:nvPr>
            <p:ph type="dt" sz="half" idx="10"/>
          </p:nvPr>
        </p:nvSpPr>
        <p:spPr/>
        <p:txBody>
          <a:body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BDD309F5-666D-B92E-B547-7C831FB36084}"/>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4AE1CC1E-319A-C13E-C5E4-DDC1AEEC878D}"/>
              </a:ext>
            </a:extLst>
          </p:cNvPr>
          <p:cNvSpPr>
            <a:spLocks noGrp="1"/>
          </p:cNvSpPr>
          <p:nvPr>
            <p:ph type="sldNum" sz="quarter" idx="12"/>
          </p:nvPr>
        </p:nvSpPr>
        <p:spPr/>
        <p:txBody>
          <a:bodyPr/>
          <a:lstStyle/>
          <a:p>
            <a:fld id="{B3DA3AC2-0D3A-4EE2-B581-E0B453483D89}" type="slidenum">
              <a:rPr lang="nb-NO" smtClean="0"/>
              <a:t>‹#›</a:t>
            </a:fld>
            <a:endParaRPr lang="nb-NO" dirty="0"/>
          </a:p>
        </p:txBody>
      </p:sp>
    </p:spTree>
    <p:extLst>
      <p:ext uri="{BB962C8B-B14F-4D97-AF65-F5344CB8AC3E}">
        <p14:creationId xmlns:p14="http://schemas.microsoft.com/office/powerpoint/2010/main" val="354179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842AAF-D41A-7892-1A6C-9E2D31F4C28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A6F0E18-9F34-F9B0-09FE-8910C134E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6C77CA-D957-017E-CF5E-45A9E588AFD3}"/>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E9BB427B-6CB9-09DE-DFF4-64B7D8581EE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69729756-5660-16B1-BE46-56EA1790B0B4}"/>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304067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26C899-3C5C-F44F-AACD-479BF3378E1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D2E4848-F0D4-48DF-1A65-94A9EBC08C9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8D17FCF-61A2-FD72-69ED-8DD5B53F67B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B5B9DEE-1A62-3D49-5782-B2966FF80F1D}"/>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00366605-72E4-4879-50C0-40189C8DD968}"/>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229B0189-657D-C4AD-3C49-A6D7DA56CAFF}"/>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25605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9780D-3CE4-CE91-3565-3C26A482DDF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6BAD2F9-A72F-81F8-8E46-B73B11A75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2DC1F2A-E67F-4C75-2D05-67DB8483DDE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8948742-80C0-E1A9-BA19-7B0735823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D0D2049-CAC6-6AD4-AE57-66BD1709601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7620797-BE11-D128-3B05-C765432B57C4}"/>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8" name="Plassholder for bunntekst 7">
            <a:extLst>
              <a:ext uri="{FF2B5EF4-FFF2-40B4-BE49-F238E27FC236}">
                <a16:creationId xmlns:a16="http://schemas.microsoft.com/office/drawing/2014/main" id="{590EB353-9BE5-0A5B-519D-2077EF0D842C}"/>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FAC9A6FE-FC87-56C9-D335-B1E748241489}"/>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131046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E0CB72-64DF-00DD-513D-F0AEE23379E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528C71A-9787-FD07-D7D3-F0A6F567969D}"/>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4" name="Plassholder for bunntekst 3">
            <a:extLst>
              <a:ext uri="{FF2B5EF4-FFF2-40B4-BE49-F238E27FC236}">
                <a16:creationId xmlns:a16="http://schemas.microsoft.com/office/drawing/2014/main" id="{E0515A11-4E12-D790-550B-5F1A2FAA58B5}"/>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1C40C9C7-B9CE-A176-F7BF-47BC2BBE85CF}"/>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123981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CEDC328-C8F7-A005-0EAB-300DABC8CCFC}"/>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3" name="Plassholder for bunntekst 2">
            <a:extLst>
              <a:ext uri="{FF2B5EF4-FFF2-40B4-BE49-F238E27FC236}">
                <a16:creationId xmlns:a16="http://schemas.microsoft.com/office/drawing/2014/main" id="{EA320D4A-089E-450C-F141-1362FA27B449}"/>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3DA01DFC-4702-5DFE-08DE-DFB2B6A8E260}"/>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397078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B895CC-F2D7-14A3-B0C8-FF9483F859B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23E41B8-2791-05A8-DCF2-CE670D1D5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6D432A8-6F24-057C-4C8A-8C2B0BB16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3D72508-1E0F-802D-F483-1098ADDC60D4}"/>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0ABFDD2A-498B-4A3A-A402-9547891ADD0A}"/>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6257D0AA-A680-C7AD-29B1-CB7C12CC6432}"/>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358688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9C405D-4219-8EDB-B082-B997654401F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229B284-1013-18A8-B4A1-564A09EFB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a:extLst>
              <a:ext uri="{FF2B5EF4-FFF2-40B4-BE49-F238E27FC236}">
                <a16:creationId xmlns:a16="http://schemas.microsoft.com/office/drawing/2014/main" id="{F8C2FAC8-5C6C-148E-04EA-ACC6EF029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13762A1-90DF-423A-2BB3-1073AE79B8DA}"/>
              </a:ext>
            </a:extLst>
          </p:cNvPr>
          <p:cNvSpPr>
            <a:spLocks noGrp="1"/>
          </p:cNvSpPr>
          <p:nvPr>
            <p:ph type="dt" sz="half" idx="10"/>
          </p:nvPr>
        </p:nvSpPr>
        <p:spPr/>
        <p:txBody>
          <a:bodyPr/>
          <a:lstStyle/>
          <a:p>
            <a:fld id="{45BA63CE-FD88-4BB6-9119-8A4561B6EAA0}" type="datetimeFigureOut">
              <a:rPr lang="nb-NO" smtClean="0"/>
              <a:t>16.05.2025</a:t>
            </a:fld>
            <a:endParaRPr lang="nb-NO" dirty="0"/>
          </a:p>
        </p:txBody>
      </p:sp>
      <p:sp>
        <p:nvSpPr>
          <p:cNvPr id="6" name="Plassholder for bunntekst 5">
            <a:extLst>
              <a:ext uri="{FF2B5EF4-FFF2-40B4-BE49-F238E27FC236}">
                <a16:creationId xmlns:a16="http://schemas.microsoft.com/office/drawing/2014/main" id="{BD707955-2C68-C12B-343B-1259F871EF1F}"/>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D7C9322C-B0E2-6774-AD04-D25EB7EEB27F}"/>
              </a:ext>
            </a:extLst>
          </p:cNvPr>
          <p:cNvSpPr>
            <a:spLocks noGrp="1"/>
          </p:cNvSpPr>
          <p:nvPr>
            <p:ph type="sldNum" sz="quarter" idx="12"/>
          </p:nvPr>
        </p:nvSpPr>
        <p:spPr/>
        <p:txBody>
          <a:bodyPr/>
          <a:lstStyle/>
          <a:p>
            <a:fld id="{98B80B61-DC2A-4F7F-8C6B-EDDFD1407B38}" type="slidenum">
              <a:rPr lang="nb-NO" smtClean="0"/>
              <a:t>‹#›</a:t>
            </a:fld>
            <a:endParaRPr lang="nb-NO" dirty="0"/>
          </a:p>
        </p:txBody>
      </p:sp>
    </p:spTree>
    <p:extLst>
      <p:ext uri="{BB962C8B-B14F-4D97-AF65-F5344CB8AC3E}">
        <p14:creationId xmlns:p14="http://schemas.microsoft.com/office/powerpoint/2010/main" val="318954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1F5A1CC-733F-63D0-7275-8C8092CC3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A4417CC-5397-E757-4715-5AF9F8D1F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4F102C-0CC1-FB70-3196-9FDB4A0FD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63CE-FD88-4BB6-9119-8A4561B6EAA0}"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72BC2C96-052A-0985-2E89-229AB3C06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8B068D44-E619-777C-8948-5C6E1298B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80B61-DC2A-4F7F-8C6B-EDDFD1407B38}" type="slidenum">
              <a:rPr lang="nb-NO" smtClean="0"/>
              <a:t>‹#›</a:t>
            </a:fld>
            <a:endParaRPr lang="nb-NO" dirty="0"/>
          </a:p>
        </p:txBody>
      </p:sp>
    </p:spTree>
    <p:extLst>
      <p:ext uri="{BB962C8B-B14F-4D97-AF65-F5344CB8AC3E}">
        <p14:creationId xmlns:p14="http://schemas.microsoft.com/office/powerpoint/2010/main" val="2067533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529EAB5-B45E-F4C2-7702-230993294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E3A0E8-383A-0D11-1350-5E934110E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A00B60C-6FAE-ADB7-8770-32672EA99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970073-41F0-4B3D-BC45-86DC05A3B605}" type="datetimeFigureOut">
              <a:rPr lang="nb-NO" smtClean="0"/>
              <a:t>16.05.2025</a:t>
            </a:fld>
            <a:endParaRPr lang="nb-NO" dirty="0"/>
          </a:p>
        </p:txBody>
      </p:sp>
      <p:sp>
        <p:nvSpPr>
          <p:cNvPr id="5" name="Plassholder for bunntekst 4">
            <a:extLst>
              <a:ext uri="{FF2B5EF4-FFF2-40B4-BE49-F238E27FC236}">
                <a16:creationId xmlns:a16="http://schemas.microsoft.com/office/drawing/2014/main" id="{0178C7C9-7AD5-B3B9-02A2-B742981B5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dirty="0"/>
          </a:p>
        </p:txBody>
      </p:sp>
      <p:sp>
        <p:nvSpPr>
          <p:cNvPr id="6" name="Plassholder for lysbildenummer 5">
            <a:extLst>
              <a:ext uri="{FF2B5EF4-FFF2-40B4-BE49-F238E27FC236}">
                <a16:creationId xmlns:a16="http://schemas.microsoft.com/office/drawing/2014/main" id="{70F329C9-CFDA-5BDC-5915-90A68046F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DA3AC2-0D3A-4EE2-B581-E0B453483D89}" type="slidenum">
              <a:rPr lang="nb-NO" smtClean="0"/>
              <a:t>‹#›</a:t>
            </a:fld>
            <a:endParaRPr lang="nb-NO" dirty="0"/>
          </a:p>
        </p:txBody>
      </p:sp>
    </p:spTree>
    <p:extLst>
      <p:ext uri="{BB962C8B-B14F-4D97-AF65-F5344CB8AC3E}">
        <p14:creationId xmlns:p14="http://schemas.microsoft.com/office/powerpoint/2010/main" val="363750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1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A green matrix with gold dots  Description automatically generated with medium confidence">
            <a:extLst>
              <a:ext uri="{FF2B5EF4-FFF2-40B4-BE49-F238E27FC236}">
                <a16:creationId xmlns:a16="http://schemas.microsoft.com/office/drawing/2014/main" id="{8D2F8ED9-2C8B-862C-1D52-CD09FCAB2718}"/>
              </a:ext>
            </a:extLst>
          </p:cNvPr>
          <p:cNvPicPr>
            <a:picLocks noChangeAspect="1"/>
          </p:cNvPicPr>
          <p:nvPr/>
        </p:nvPicPr>
        <p:blipFill>
          <a:blip r:embed="rId3">
            <a:alphaModFix amt="40000"/>
          </a:blip>
          <a:stretch>
            <a:fillRect/>
          </a:stretch>
        </p:blipFill>
        <p:spPr>
          <a:xfrm>
            <a:off x="-1" y="0"/>
            <a:ext cx="12191999" cy="6855234"/>
          </a:xfrm>
          <a:prstGeom prst="rect">
            <a:avLst/>
          </a:prstGeom>
        </p:spPr>
      </p:pic>
      <p:sp>
        <p:nvSpPr>
          <p:cNvPr id="3" name="TextBox 2">
            <a:extLst>
              <a:ext uri="{FF2B5EF4-FFF2-40B4-BE49-F238E27FC236}">
                <a16:creationId xmlns:a16="http://schemas.microsoft.com/office/drawing/2014/main" id="{F2C5EF3E-ECBB-49A7-F49C-C578BC99A0DB}"/>
              </a:ext>
            </a:extLst>
          </p:cNvPr>
          <p:cNvSpPr txBox="1"/>
          <p:nvPr/>
        </p:nvSpPr>
        <p:spPr>
          <a:xfrm>
            <a:off x="6516625" y="5930783"/>
            <a:ext cx="5346191" cy="430887"/>
          </a:xfrm>
          <a:prstGeom prst="rect">
            <a:avLst/>
          </a:prstGeom>
          <a:noFill/>
        </p:spPr>
        <p:txBody>
          <a:bodyPr wrap="square" rtlCol="0">
            <a:spAutoFit/>
          </a:bodyPr>
          <a:lstStyle>
            <a:lvl1pP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err="1">
                <a:ln>
                  <a:noFill/>
                </a:ln>
                <a:solidFill>
                  <a:prstClr val="white"/>
                </a:solidFill>
                <a:effectLst/>
                <a:uLnTx/>
                <a:uFillTx/>
                <a:latin typeface="Roboto Thin" pitchFamily="2" charset="0"/>
                <a:ea typeface="Roboto Thin" pitchFamily="2" charset="0"/>
                <a:cs typeface="+mn-cs"/>
              </a:rPr>
              <a:t>www.pngvn.community
Copyright © PNGVN ®</a:t>
            </a:r>
            <a:endParaRPr kumimoji="0" lang="en-US" sz="1100" b="0" i="0" u="none" strike="noStrike" kern="1200" cap="none" spc="0" normalizeH="0" baseline="0" noProof="0" dirty="0">
              <a:ln>
                <a:noFill/>
              </a:ln>
              <a:solidFill>
                <a:prstClr val="white"/>
              </a:solidFill>
              <a:effectLst/>
              <a:uLnTx/>
              <a:uFillTx/>
              <a:latin typeface="Roboto Thin" pitchFamily="2" charset="0"/>
              <a:ea typeface="Roboto Thin" pitchFamily="2" charset="0"/>
              <a:cs typeface="+mn-cs"/>
            </a:endParaRPr>
          </a:p>
        </p:txBody>
      </p:sp>
      <p:pic>
        <p:nvPicPr>
          <p:cNvPr id="5" name="Picture 4" descr="A close up of a coin  Description automatically generated">
            <a:extLst>
              <a:ext uri="{FF2B5EF4-FFF2-40B4-BE49-F238E27FC236}">
                <a16:creationId xmlns:a16="http://schemas.microsoft.com/office/drawing/2014/main" id="{51284E1D-17DE-E3C4-C6F0-16B00183ECE9}"/>
              </a:ext>
            </a:extLst>
          </p:cNvPr>
          <p:cNvPicPr>
            <a:picLocks noChangeAspect="1"/>
          </p:cNvPicPr>
          <p:nvPr/>
        </p:nvPicPr>
        <p:blipFill>
          <a:blip r:embed="rId4">
            <a:alphaModFix amt="35000"/>
          </a:blip>
          <a:stretch>
            <a:fillRect/>
          </a:stretch>
        </p:blipFill>
        <p:spPr>
          <a:xfrm rot="19081901">
            <a:off x="592672" y="1064691"/>
            <a:ext cx="1256145" cy="879302"/>
          </a:xfrm>
          <a:prstGeom prst="rect">
            <a:avLst/>
          </a:prstGeom>
        </p:spPr>
      </p:pic>
      <p:pic>
        <p:nvPicPr>
          <p:cNvPr id="6" name="Picture 5" descr="A close up of a coin  Description automatically generated">
            <a:extLst>
              <a:ext uri="{FF2B5EF4-FFF2-40B4-BE49-F238E27FC236}">
                <a16:creationId xmlns:a16="http://schemas.microsoft.com/office/drawing/2014/main" id="{D66EBCFC-BCD9-6FBE-EDC6-966BC7CE7561}"/>
              </a:ext>
            </a:extLst>
          </p:cNvPr>
          <p:cNvPicPr>
            <a:picLocks noChangeAspect="1"/>
          </p:cNvPicPr>
          <p:nvPr/>
        </p:nvPicPr>
        <p:blipFill>
          <a:blip r:embed="rId4"/>
          <a:stretch>
            <a:fillRect/>
          </a:stretch>
        </p:blipFill>
        <p:spPr>
          <a:xfrm rot="1497456">
            <a:off x="10140207" y="1884230"/>
            <a:ext cx="3445217" cy="2411652"/>
          </a:xfrm>
          <a:prstGeom prst="rect">
            <a:avLst/>
          </a:prstGeom>
        </p:spPr>
      </p:pic>
      <p:pic>
        <p:nvPicPr>
          <p:cNvPr id="7" name="Picture 6" descr="A close up of a coin  Description automatically generated">
            <a:extLst>
              <a:ext uri="{FF2B5EF4-FFF2-40B4-BE49-F238E27FC236}">
                <a16:creationId xmlns:a16="http://schemas.microsoft.com/office/drawing/2014/main" id="{68E95892-C597-804B-7C00-9AF33419C36F}"/>
              </a:ext>
            </a:extLst>
          </p:cNvPr>
          <p:cNvPicPr>
            <a:picLocks noChangeAspect="1"/>
          </p:cNvPicPr>
          <p:nvPr/>
        </p:nvPicPr>
        <p:blipFill>
          <a:blip r:embed="rId4">
            <a:alphaModFix amt="35000"/>
          </a:blip>
          <a:stretch>
            <a:fillRect/>
          </a:stretch>
        </p:blipFill>
        <p:spPr>
          <a:xfrm rot="20846548">
            <a:off x="9809582" y="424038"/>
            <a:ext cx="1929484" cy="1350639"/>
          </a:xfrm>
          <a:prstGeom prst="rect">
            <a:avLst/>
          </a:prstGeom>
        </p:spPr>
      </p:pic>
      <p:pic>
        <p:nvPicPr>
          <p:cNvPr id="8" name="Picture 7" descr="A close up of a coin  Description automatically generated">
            <a:extLst>
              <a:ext uri="{FF2B5EF4-FFF2-40B4-BE49-F238E27FC236}">
                <a16:creationId xmlns:a16="http://schemas.microsoft.com/office/drawing/2014/main" id="{84DA205A-02BE-C9FC-BBE4-DF85FE09EC4E}"/>
              </a:ext>
            </a:extLst>
          </p:cNvPr>
          <p:cNvPicPr>
            <a:picLocks noChangeAspect="1"/>
          </p:cNvPicPr>
          <p:nvPr/>
        </p:nvPicPr>
        <p:blipFill>
          <a:blip r:embed="rId4">
            <a:alphaModFix amt="70000"/>
          </a:blip>
          <a:stretch>
            <a:fillRect/>
          </a:stretch>
        </p:blipFill>
        <p:spPr>
          <a:xfrm rot="20846548">
            <a:off x="-8530" y="5316525"/>
            <a:ext cx="1929484" cy="1350639"/>
          </a:xfrm>
          <a:prstGeom prst="rect">
            <a:avLst/>
          </a:prstGeom>
        </p:spPr>
      </p:pic>
      <p:pic>
        <p:nvPicPr>
          <p:cNvPr id="9" name="Picture 8" descr="A close up of a coin  Description automatically generated">
            <a:extLst>
              <a:ext uri="{FF2B5EF4-FFF2-40B4-BE49-F238E27FC236}">
                <a16:creationId xmlns:a16="http://schemas.microsoft.com/office/drawing/2014/main" id="{C8976100-D6B8-0EED-123B-F8B87BCA04D5}"/>
              </a:ext>
            </a:extLst>
          </p:cNvPr>
          <p:cNvPicPr>
            <a:picLocks noChangeAspect="1"/>
          </p:cNvPicPr>
          <p:nvPr/>
        </p:nvPicPr>
        <p:blipFill>
          <a:blip r:embed="rId4">
            <a:alphaModFix amt="20000"/>
          </a:blip>
          <a:stretch>
            <a:fillRect/>
          </a:stretch>
        </p:blipFill>
        <p:spPr>
          <a:xfrm rot="14107765">
            <a:off x="1734551" y="6247409"/>
            <a:ext cx="620308" cy="434216"/>
          </a:xfrm>
          <a:prstGeom prst="rect">
            <a:avLst/>
          </a:prstGeom>
        </p:spPr>
      </p:pic>
      <p:pic>
        <p:nvPicPr>
          <p:cNvPr id="10" name="Picture 9" descr="A close up of a coin  Description automatically generated">
            <a:extLst>
              <a:ext uri="{FF2B5EF4-FFF2-40B4-BE49-F238E27FC236}">
                <a16:creationId xmlns:a16="http://schemas.microsoft.com/office/drawing/2014/main" id="{B82AA5CB-FD43-4D87-2976-7B309E4DDA0D}"/>
              </a:ext>
            </a:extLst>
          </p:cNvPr>
          <p:cNvPicPr>
            <a:picLocks noChangeAspect="1"/>
          </p:cNvPicPr>
          <p:nvPr/>
        </p:nvPicPr>
        <p:blipFill>
          <a:blip r:embed="rId4">
            <a:alphaModFix amt="20000"/>
          </a:blip>
          <a:stretch>
            <a:fillRect/>
          </a:stretch>
        </p:blipFill>
        <p:spPr>
          <a:xfrm rot="14107765">
            <a:off x="2850531" y="474869"/>
            <a:ext cx="620308" cy="434216"/>
          </a:xfrm>
          <a:prstGeom prst="rect">
            <a:avLst/>
          </a:prstGeom>
        </p:spPr>
      </p:pic>
      <p:pic>
        <p:nvPicPr>
          <p:cNvPr id="11" name="Picture 10" descr="A close up of a coin  Description automatically generated">
            <a:extLst>
              <a:ext uri="{FF2B5EF4-FFF2-40B4-BE49-F238E27FC236}">
                <a16:creationId xmlns:a16="http://schemas.microsoft.com/office/drawing/2014/main" id="{5737DEA3-67B3-8963-4264-2D1866F28725}"/>
              </a:ext>
            </a:extLst>
          </p:cNvPr>
          <p:cNvPicPr>
            <a:picLocks noChangeAspect="1"/>
          </p:cNvPicPr>
          <p:nvPr/>
        </p:nvPicPr>
        <p:blipFill>
          <a:blip r:embed="rId4">
            <a:alphaModFix amt="20000"/>
          </a:blip>
          <a:stretch>
            <a:fillRect/>
          </a:stretch>
        </p:blipFill>
        <p:spPr>
          <a:xfrm rot="14107765">
            <a:off x="11040620" y="4462931"/>
            <a:ext cx="620308" cy="434216"/>
          </a:xfrm>
          <a:prstGeom prst="rect">
            <a:avLst/>
          </a:prstGeom>
        </p:spPr>
      </p:pic>
      <p:grpSp>
        <p:nvGrpSpPr>
          <p:cNvPr id="4" name="Group 3">
            <a:extLst>
              <a:ext uri="{FF2B5EF4-FFF2-40B4-BE49-F238E27FC236}">
                <a16:creationId xmlns:a16="http://schemas.microsoft.com/office/drawing/2014/main" id="{4A69B802-D909-68C8-CC15-95A1E06164B1}"/>
              </a:ext>
            </a:extLst>
          </p:cNvPr>
          <p:cNvGrpSpPr/>
          <p:nvPr/>
        </p:nvGrpSpPr>
        <p:grpSpPr>
          <a:xfrm>
            <a:off x="0" y="3890415"/>
            <a:ext cx="12192000" cy="1900786"/>
            <a:chOff x="0" y="3890415"/>
            <a:chExt cx="12192000" cy="1900786"/>
          </a:xfrm>
        </p:grpSpPr>
        <p:sp>
          <p:nvSpPr>
            <p:cNvPr id="12" name="Rectangle 11">
              <a:extLst>
                <a:ext uri="{FF2B5EF4-FFF2-40B4-BE49-F238E27FC236}">
                  <a16:creationId xmlns:a16="http://schemas.microsoft.com/office/drawing/2014/main" id="{DC743E50-2B11-5A30-2CBF-0EA2E6F89D9B}"/>
                </a:ext>
              </a:extLst>
            </p:cNvPr>
            <p:cNvSpPr/>
            <p:nvPr/>
          </p:nvSpPr>
          <p:spPr>
            <a:xfrm>
              <a:off x="0" y="3890415"/>
              <a:ext cx="12192000" cy="1900786"/>
            </a:xfrm>
            <a:prstGeom prst="rect">
              <a:avLst/>
            </a:prstGeom>
            <a:solidFill>
              <a:schemeClr val="tx1">
                <a:alpha val="5721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139DE4FF-1708-FBFD-F62B-571EAAB643D6}"/>
                </a:ext>
              </a:extLst>
            </p:cNvPr>
            <p:cNvSpPr txBox="1"/>
            <p:nvPr/>
          </p:nvSpPr>
          <p:spPr>
            <a:xfrm>
              <a:off x="1" y="4273449"/>
              <a:ext cx="12191999" cy="1077218"/>
            </a:xfrm>
            <a:prstGeom prst="rect">
              <a:avLst/>
            </a:prstGeom>
            <a:noFill/>
          </p:spPr>
          <p:txBody>
            <a:bodyPr wrap="square" rtlCol="0">
              <a:spAutoFit/>
            </a:bodyPr>
            <a:lstStyle>
              <a:lvl1pPr>
                <a:defRPr sz="3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a:ln>
                    <a:noFill/>
                  </a:ln>
                  <a:solidFill>
                    <a:prstClr val="white"/>
                  </a:solidFill>
                  <a:effectLst/>
                  <a:uLnTx/>
                  <a:uFillTx/>
                  <a:latin typeface="Exo" panose="02000503000000000000" pitchFamily="2" charset="77"/>
                  <a:ea typeface="Roboto" pitchFamily="2" charset="0"/>
                  <a:cs typeface="+mn-cs"/>
                </a:rPr>
                <a:t>THE PNGVN 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ja-JP" sz="3400" b="0" i="0" u="none" strike="noStrike" kern="1200" cap="none" spc="0" normalizeH="0" baseline="0" noProof="0" dirty="0">
                  <a:ln>
                    <a:noFill/>
                  </a:ln>
                  <a:solidFill>
                    <a:prstClr val="white"/>
                  </a:solidFill>
                  <a:effectLst/>
                  <a:uLnTx/>
                  <a:uFillTx/>
                  <a:latin typeface="Exo Light" panose="02000303000000000000" pitchFamily="2" charset="77"/>
                  <a:ea typeface="Roboto" pitchFamily="2" charset="0"/>
                  <a:cs typeface="+mn-cs"/>
                </a:rPr>
                <a:t>暗号資産ポートフォリオに自然に組み込めるもの</a:t>
              </a:r>
            </a:p>
          </p:txBody>
        </p:sp>
      </p:grpSp>
      <p:pic>
        <p:nvPicPr>
          <p:cNvPr id="14" name="Graphic 13">
            <a:extLst>
              <a:ext uri="{FF2B5EF4-FFF2-40B4-BE49-F238E27FC236}">
                <a16:creationId xmlns:a16="http://schemas.microsoft.com/office/drawing/2014/main" id="{352CD44D-1135-A794-9D0E-50BCA0FD38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8988" y="2176585"/>
            <a:ext cx="4774019" cy="1228140"/>
          </a:xfrm>
          <a:prstGeom prst="rect">
            <a:avLst/>
          </a:prstGeom>
        </p:spPr>
      </p:pic>
    </p:spTree>
    <p:extLst>
      <p:ext uri="{BB962C8B-B14F-4D97-AF65-F5344CB8AC3E}">
        <p14:creationId xmlns:p14="http://schemas.microsoft.com/office/powerpoint/2010/main" val="25380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B41599-7885-FCDE-F621-3790A314ACCF}"/>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A8391FF4-32D1-820B-A305-BB2B1D56DA82}"/>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3" name="Oval 2">
            <a:extLst>
              <a:ext uri="{FF2B5EF4-FFF2-40B4-BE49-F238E27FC236}">
                <a16:creationId xmlns:a16="http://schemas.microsoft.com/office/drawing/2014/main" id="{CB817B16-E200-BC71-03C9-A5C910C0CCCE}"/>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271453E-81F7-D80E-5F76-3766B9D98434}"/>
              </a:ext>
            </a:extLst>
          </p:cNvPr>
          <p:cNvSpPr/>
          <p:nvPr/>
        </p:nvSpPr>
        <p:spPr>
          <a:xfrm>
            <a:off x="351764" y="6603632"/>
            <a:ext cx="134674" cy="13467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B7180D1-156F-0AAC-42D7-8205836561F7}"/>
              </a:ext>
            </a:extLst>
          </p:cNvPr>
          <p:cNvSpPr/>
          <p:nvPr/>
        </p:nvSpPr>
        <p:spPr>
          <a:xfrm>
            <a:off x="534372" y="6602501"/>
            <a:ext cx="134674" cy="134674"/>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990E405-A999-F38B-45B9-E77A380D3C9A}"/>
              </a:ext>
            </a:extLst>
          </p:cNvPr>
          <p:cNvSpPr/>
          <p:nvPr/>
        </p:nvSpPr>
        <p:spPr>
          <a:xfrm>
            <a:off x="716980" y="6602501"/>
            <a:ext cx="134674" cy="13467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kstSylinder 15">
            <a:extLst>
              <a:ext uri="{FF2B5EF4-FFF2-40B4-BE49-F238E27FC236}">
                <a16:creationId xmlns:a16="http://schemas.microsoft.com/office/drawing/2014/main" id="{7643D559-EAAA-5011-01C9-5D83603A6B47}"/>
              </a:ext>
            </a:extLst>
          </p:cNvPr>
          <p:cNvSpPr txBox="1">
            <a:spLocks noChangeArrowheads="1"/>
          </p:cNvSpPr>
          <p:nvPr/>
        </p:nvSpPr>
        <p:spPr bwMode="auto">
          <a:xfrm>
            <a:off x="424004" y="1334006"/>
            <a:ext cx="11405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en-US" altLang="zh-CN" sz="4000" b="1" dirty="0">
                <a:latin typeface="Exo" panose="02000503000000000000" pitchFamily="2" charset="77"/>
                <a:ea typeface="Roboto" pitchFamily="2" charset="0"/>
              </a:rPr>
              <a:t>B. A. M.</a:t>
            </a:r>
          </a:p>
          <a:p>
            <a:pPr lvl="0" eaLnBrk="0" fontAlgn="base" hangingPunct="0">
              <a:lnSpc>
                <a:spcPct val="100000"/>
              </a:lnSpc>
              <a:spcBef>
                <a:spcPct val="0"/>
              </a:spcBef>
              <a:spcAft>
                <a:spcPct val="0"/>
              </a:spcAft>
              <a:buNone/>
              <a:defRPr/>
            </a:pPr>
            <a:r>
              <a:rPr lang="ja-JP" altLang="zh-CN" sz="2000" kern="100" dirty="0">
                <a:solidFill>
                  <a:schemeClr val="tx1">
                    <a:lumMod val="50000"/>
                    <a:lumOff val="50000"/>
                  </a:schemeClr>
                </a:solidFill>
                <a:latin typeface="Roboto Light" pitchFamily="2" charset="0"/>
                <a:ea typeface="Roboto Light" pitchFamily="2" charset="0"/>
                <a:cs typeface="Times New Roman" panose="02020603050405020304" pitchFamily="18" charset="0"/>
              </a:rPr>
              <a:t>ブロックチェーン資産管理</a:t>
            </a:r>
            <a:endParaRPr kumimoji="0" lang="en-GB" altLang="en-US" sz="2000" u="none" strike="noStrike" kern="1200" cap="none" normalizeH="0" baseline="0" noProof="0" dirty="0">
              <a:ln>
                <a:noFill/>
              </a:ln>
              <a:solidFill>
                <a:schemeClr val="tx1">
                  <a:lumMod val="50000"/>
                  <a:lumOff val="50000"/>
                </a:schemeClr>
              </a:solidFill>
              <a:effectLst/>
              <a:uLnTx/>
              <a:uFillTx/>
              <a:latin typeface="Roboto Light" pitchFamily="2" charset="0"/>
              <a:ea typeface="Roboto Light" pitchFamily="2" charset="0"/>
            </a:endParaRPr>
          </a:p>
        </p:txBody>
      </p:sp>
      <p:sp>
        <p:nvSpPr>
          <p:cNvPr id="10" name="TextBox 9">
            <a:extLst>
              <a:ext uri="{FF2B5EF4-FFF2-40B4-BE49-F238E27FC236}">
                <a16:creationId xmlns:a16="http://schemas.microsoft.com/office/drawing/2014/main" id="{38B25CAD-6C38-8CC7-3578-186E557337C0}"/>
              </a:ext>
            </a:extLst>
          </p:cNvPr>
          <p:cNvSpPr txBox="1"/>
          <p:nvPr/>
        </p:nvSpPr>
        <p:spPr>
          <a:xfrm>
            <a:off x="419101" y="2456304"/>
            <a:ext cx="7715497" cy="3293209"/>
          </a:xfrm>
          <a:prstGeom prst="rect">
            <a:avLst/>
          </a:prstGeom>
          <a:noFill/>
        </p:spPr>
        <p:txBody>
          <a:bodyPr wrap="square" lIns="91440" tIns="45720" rIns="91440" bIns="45720" anchor="t">
            <a:spAutoFit/>
          </a:bodyPr>
          <a:lstStyle/>
          <a:p>
            <a:pPr marL="285750" marR="0" lvl="0" indent="-28575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ja-JP" altLang="zh-CN" sz="1600" u="none" strike="noStrike" kern="1200" cap="none" spc="0" normalizeH="0" baseline="0" noProof="0" dirty="0">
                <a:ln>
                  <a:noFill/>
                </a:ln>
                <a:effectLst/>
                <a:uLnTx/>
                <a:uFillTx/>
                <a:latin typeface="Roboto Light"/>
                <a:ea typeface="Roboto Light"/>
                <a:cs typeface="Roboto Light"/>
              </a:rPr>
              <a:t>BAMは、PNGVNが独自に開発した世界初のブロックチェーン資産管理システムであり、分散型プラットフォームと集中型プラットフォームの両方で革新的なインデックスを作成しています。</a:t>
            </a:r>
            <a:endParaRPr lang="en-US" sz="700" dirty="0">
              <a:solidFill>
                <a:schemeClr val="tx1"/>
              </a:solidFill>
              <a:latin typeface="Roboto Light"/>
              <a:ea typeface="Roboto Light"/>
              <a:cs typeface="Roboto Light"/>
            </a:endParaRPr>
          </a:p>
          <a:p>
            <a:pPr marL="285750" indent="-285750">
              <a:buFont typeface="Wingdings" pitchFamily="2" charset="2"/>
              <a:buChar char="§"/>
              <a:defRPr/>
            </a:pPr>
            <a:r>
              <a:rPr kumimoji="0" lang="ja-JP" altLang="zh-CN" sz="1600" u="none" strike="noStrike" kern="1200" cap="none" spc="0" normalizeH="0" baseline="0" noProof="0" dirty="0">
                <a:ln>
                  <a:noFill/>
                </a:ln>
                <a:effectLst/>
                <a:uLnTx/>
                <a:uFillTx/>
                <a:latin typeface="Roboto Light"/>
                <a:ea typeface="Roboto Light"/>
                <a:cs typeface="Roboto Light"/>
              </a:rPr>
              <a:t>当社のプラットフォームは、PNGVNインデックスで行われたすべての投資を専門的に追跡および最適化します。</a:t>
            </a:r>
            <a:endParaRPr lang="en-US" sz="800" u="none" strike="noStrike" kern="1200" cap="none" spc="0" normalizeH="0" baseline="0" noProof="0" dirty="0">
              <a:ln>
                <a:noFill/>
              </a:ln>
              <a:solidFill>
                <a:schemeClr val="tx1"/>
              </a:solidFill>
              <a:effectLst/>
              <a:uLnTx/>
              <a:uFillTx/>
              <a:latin typeface="Roboto Light"/>
              <a:ea typeface="Roboto Light"/>
              <a:cs typeface="Roboto Light"/>
            </a:endParaRPr>
          </a:p>
          <a:p>
            <a:pPr marL="285750" indent="-285750">
              <a:buFont typeface="Wingdings" pitchFamily="2" charset="2"/>
              <a:buChar char="§"/>
              <a:defRPr/>
            </a:pPr>
            <a:r>
              <a:rPr lang="ja-JP" altLang="en-US" sz="1600" b="1" dirty="0">
                <a:latin typeface="Roboto" pitchFamily="2" charset="0"/>
                <a:ea typeface="Roboto" pitchFamily="2" charset="0"/>
                <a:cs typeface="Roboto Light"/>
              </a:rPr>
              <a:t>ブロックチェーンの透明性を備えたPNGVNインデックスのリアルタイムパフォーマンス。</a:t>
            </a:r>
            <a:endParaRPr lang="en-US" sz="800" dirty="0">
              <a:solidFill>
                <a:schemeClr val="tx1"/>
              </a:solidFill>
              <a:latin typeface="Roboto Light"/>
              <a:ea typeface="Roboto Light"/>
              <a:cs typeface="Roboto Light"/>
            </a:endParaRPr>
          </a:p>
          <a:p>
            <a:pPr marL="285750" marR="0" lvl="0" indent="-28575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zh-CN" altLang="ja-JP" sz="1600" u="none" strike="noStrike" kern="1200" cap="none" spc="0" normalizeH="0" baseline="0" noProof="0" dirty="0">
                <a:ln>
                  <a:noFill/>
                </a:ln>
                <a:effectLst/>
                <a:uLnTx/>
                <a:uFillTx/>
                <a:latin typeface="Roboto Light"/>
                <a:ea typeface="Roboto Light"/>
                <a:cs typeface="Roboto Light"/>
              </a:rPr>
              <a:t>当社の高度なシステムで比類のないセキュリティを体験し、投資体験を向上させます。</a:t>
            </a:r>
            <a:endParaRPr lang="en-US" sz="1600" dirty="0">
              <a:latin typeface="Roboto Light"/>
              <a:ea typeface="Roboto Light"/>
              <a:cs typeface="Roboto Light"/>
            </a:endParaRPr>
          </a:p>
          <a:p>
            <a:pPr marR="0" lvl="0" defTabSz="914400" rtl="0" eaLnBrk="1" fontAlgn="auto" latinLnBrk="0" hangingPunct="1">
              <a:lnSpc>
                <a:spcPct val="100000"/>
              </a:lnSpc>
              <a:spcBef>
                <a:spcPts val="0"/>
              </a:spcBef>
              <a:spcAft>
                <a:spcPts val="0"/>
              </a:spcAft>
              <a:buClr>
                <a:srgbClr val="8B6C0C"/>
              </a:buClr>
              <a:buSzTx/>
              <a:tabLst/>
              <a:defRPr/>
            </a:pPr>
            <a:br>
              <a:rPr lang="nb-NO" altLang="ja-JP" dirty="0">
                <a:solidFill>
                  <a:schemeClr val="tx1"/>
                </a:solidFill>
                <a:latin typeface="Roboto Light" pitchFamily="2" charset="0"/>
                <a:ea typeface="Roboto Light" pitchFamily="2" charset="0"/>
              </a:rPr>
            </a:br>
            <a:r>
              <a:rPr lang="ja-JP" altLang="en-US">
                <a:solidFill>
                  <a:schemeClr val="tx1"/>
                </a:solidFill>
                <a:latin typeface="Roboto Light" pitchFamily="2" charset="0"/>
                <a:ea typeface="Roboto Light" pitchFamily="2" charset="0"/>
              </a:rPr>
              <a:t>詳</a:t>
            </a:r>
            <a:r>
              <a:rPr lang="ja-JP" altLang="en-US" dirty="0">
                <a:solidFill>
                  <a:schemeClr val="tx1"/>
                </a:solidFill>
                <a:latin typeface="Roboto Light" pitchFamily="2" charset="0"/>
                <a:ea typeface="Roboto Light" pitchFamily="2" charset="0"/>
              </a:rPr>
              <a:t>細については、B.A.M.をご覧ください。</a:t>
            </a:r>
          </a:p>
          <a:p>
            <a:pPr>
              <a:buClr>
                <a:srgbClr val="8B6C0C"/>
              </a:buClr>
              <a:defRPr/>
            </a:pPr>
            <a:r>
              <a:rPr kumimoji="0" lang="en-US" altLang="zh-CN" sz="2800" u="none" strike="noStrike" kern="1200" cap="none" normalizeH="0" baseline="0" noProof="0" dirty="0">
                <a:ln>
                  <a:noFill/>
                </a:ln>
                <a:effectLst>
                  <a:glow>
                    <a:schemeClr val="accent1">
                      <a:alpha val="40000"/>
                    </a:schemeClr>
                  </a:glow>
                </a:effectLst>
                <a:uLnTx/>
                <a:uFillTx/>
                <a:latin typeface="Roboto Medium" pitchFamily="2" charset="0"/>
                <a:ea typeface="Roboto Medium" pitchFamily="2" charset="0"/>
              </a:rPr>
              <a:t>BAM.PNGVNTOKEN.COM</a:t>
            </a:r>
            <a:endParaRPr lang="en-US" sz="2800" dirty="0">
              <a:latin typeface="Roboto Light" pitchFamily="2" charset="0"/>
              <a:ea typeface="Roboto Light" pitchFamily="2" charset="0"/>
            </a:endParaRPr>
          </a:p>
        </p:txBody>
      </p:sp>
    </p:spTree>
    <p:extLst>
      <p:ext uri="{BB962C8B-B14F-4D97-AF65-F5344CB8AC3E}">
        <p14:creationId xmlns:p14="http://schemas.microsoft.com/office/powerpoint/2010/main" val="2311013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645260F-2770-CF61-65B4-6F2B4615F0B7}"/>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71529AB2-72A6-D662-F2C5-950581FC6794}"/>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3" name="Oval 2">
            <a:extLst>
              <a:ext uri="{FF2B5EF4-FFF2-40B4-BE49-F238E27FC236}">
                <a16:creationId xmlns:a16="http://schemas.microsoft.com/office/drawing/2014/main" id="{1F290560-25BD-DADA-DE3D-3BF3D65952CD}"/>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93AFA9A-4C99-D388-3A11-C54A637AD8A8}"/>
              </a:ext>
            </a:extLst>
          </p:cNvPr>
          <p:cNvSpPr/>
          <p:nvPr/>
        </p:nvSpPr>
        <p:spPr>
          <a:xfrm>
            <a:off x="351764" y="6603632"/>
            <a:ext cx="134674" cy="13467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0F96BA7-2AA5-E02F-9620-05B4A84DBA6E}"/>
              </a:ext>
            </a:extLst>
          </p:cNvPr>
          <p:cNvSpPr/>
          <p:nvPr/>
        </p:nvSpPr>
        <p:spPr>
          <a:xfrm>
            <a:off x="534372" y="6602501"/>
            <a:ext cx="134674" cy="134674"/>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E9C4AEE-59B1-0332-43BA-18A7122F03C1}"/>
              </a:ext>
            </a:extLst>
          </p:cNvPr>
          <p:cNvSpPr/>
          <p:nvPr/>
        </p:nvSpPr>
        <p:spPr>
          <a:xfrm>
            <a:off x="716980" y="6602501"/>
            <a:ext cx="134674" cy="13467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kstSylinder 15">
            <a:extLst>
              <a:ext uri="{FF2B5EF4-FFF2-40B4-BE49-F238E27FC236}">
                <a16:creationId xmlns:a16="http://schemas.microsoft.com/office/drawing/2014/main" id="{B2EA84A0-2B82-042E-369F-290672F109F2}"/>
              </a:ext>
            </a:extLst>
          </p:cNvPr>
          <p:cNvSpPr txBox="1">
            <a:spLocks noChangeArrowheads="1"/>
          </p:cNvSpPr>
          <p:nvPr/>
        </p:nvSpPr>
        <p:spPr bwMode="auto">
          <a:xfrm>
            <a:off x="424004" y="1334006"/>
            <a:ext cx="114054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en-US" altLang="ja-JP" sz="4000" b="1" dirty="0">
                <a:latin typeface="Exo" panose="02000503000000000000" pitchFamily="2" charset="77"/>
                <a:ea typeface="Roboto" pitchFamily="2" charset="0"/>
              </a:rPr>
              <a:t>PNGVNアプリ</a:t>
            </a:r>
          </a:p>
          <a:p>
            <a:pPr lvl="0" eaLnBrk="0" fontAlgn="base" hangingPunct="0">
              <a:lnSpc>
                <a:spcPct val="100000"/>
              </a:lnSpc>
              <a:spcBef>
                <a:spcPct val="0"/>
              </a:spcBef>
              <a:spcAft>
                <a:spcPct val="0"/>
              </a:spcAft>
              <a:buNone/>
              <a:defRPr/>
            </a:pPr>
            <a:r>
              <a:rPr lang="ja-JP" altLang="zh-CN" sz="2000" kern="100" dirty="0">
                <a:solidFill>
                  <a:schemeClr val="tx1">
                    <a:lumMod val="50000"/>
                    <a:lumOff val="50000"/>
                  </a:schemeClr>
                </a:solidFill>
                <a:latin typeface="Roboto Light"/>
                <a:ea typeface="Roboto Light"/>
                <a:cs typeface="Times New Roman"/>
              </a:rPr>
              <a:t>トークンの管理と有利な配当の請求に不可欠なツールを使用し</a:t>
            </a:r>
            <a:r>
              <a:rPr lang="ja-JP" altLang="zh-CN" sz="2000" kern="100">
                <a:solidFill>
                  <a:schemeClr val="tx1">
                    <a:lumMod val="50000"/>
                    <a:lumOff val="50000"/>
                  </a:schemeClr>
                </a:solidFill>
                <a:latin typeface="Roboto Light"/>
                <a:ea typeface="Roboto Light"/>
                <a:cs typeface="Times New Roman"/>
              </a:rPr>
              <a:t>て、</a:t>
            </a:r>
            <a:br>
              <a:rPr lang="nb-NO" altLang="ja-JP" sz="2000" kern="100" dirty="0">
                <a:solidFill>
                  <a:schemeClr val="tx1">
                    <a:lumMod val="50000"/>
                    <a:lumOff val="50000"/>
                  </a:schemeClr>
                </a:solidFill>
                <a:latin typeface="Roboto Light"/>
                <a:ea typeface="Roboto Light"/>
                <a:cs typeface="Times New Roman"/>
              </a:rPr>
            </a:br>
            <a:r>
              <a:rPr lang="ja-JP" altLang="zh-CN" sz="2000" kern="100">
                <a:solidFill>
                  <a:schemeClr val="tx1">
                    <a:lumMod val="50000"/>
                    <a:lumOff val="50000"/>
                  </a:schemeClr>
                </a:solidFill>
                <a:latin typeface="Roboto Light"/>
                <a:ea typeface="Roboto Light"/>
                <a:cs typeface="Times New Roman"/>
              </a:rPr>
              <a:t>旅</a:t>
            </a:r>
            <a:r>
              <a:rPr lang="ja-JP" altLang="zh-CN" sz="2000" kern="100" dirty="0">
                <a:solidFill>
                  <a:schemeClr val="tx1">
                    <a:lumMod val="50000"/>
                    <a:lumOff val="50000"/>
                  </a:schemeClr>
                </a:solidFill>
                <a:latin typeface="Roboto Light"/>
                <a:ea typeface="Roboto Light"/>
                <a:cs typeface="Times New Roman"/>
              </a:rPr>
              <a:t>をコントロールしましょう！</a:t>
            </a:r>
            <a:endParaRPr kumimoji="0" lang="en-GB" altLang="en-US" sz="2000" b="1" u="none" strike="noStrike" kern="1200" cap="none" normalizeH="0" baseline="0" noProof="0" dirty="0">
              <a:ln>
                <a:noFill/>
              </a:ln>
              <a:effectLst/>
              <a:uLnTx/>
              <a:uFillTx/>
              <a:latin typeface="Roboto" pitchFamily="2" charset="0"/>
              <a:ea typeface="Roboto" pitchFamily="2" charset="0"/>
              <a:cs typeface="Times New Roman"/>
            </a:endParaRPr>
          </a:p>
        </p:txBody>
      </p:sp>
      <p:pic>
        <p:nvPicPr>
          <p:cNvPr id="13" name="Picture 4" descr="A screenshot of a mobile app  Description automatically generated">
            <a:extLst>
              <a:ext uri="{FF2B5EF4-FFF2-40B4-BE49-F238E27FC236}">
                <a16:creationId xmlns:a16="http://schemas.microsoft.com/office/drawing/2014/main" id="{EC33F604-78FC-FE05-551D-3060D0885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6215" y="3995868"/>
            <a:ext cx="6350991" cy="2510649"/>
          </a:xfrm>
          <a:prstGeom prst="rect">
            <a:avLst/>
          </a:prstGeom>
        </p:spPr>
      </p:pic>
      <p:sp>
        <p:nvSpPr>
          <p:cNvPr id="14" name="TextBox 13">
            <a:extLst>
              <a:ext uri="{FF2B5EF4-FFF2-40B4-BE49-F238E27FC236}">
                <a16:creationId xmlns:a16="http://schemas.microsoft.com/office/drawing/2014/main" id="{B25BC94B-3795-EE0A-2445-357898E92E22}"/>
              </a:ext>
            </a:extLst>
          </p:cNvPr>
          <p:cNvSpPr txBox="1"/>
          <p:nvPr/>
        </p:nvSpPr>
        <p:spPr>
          <a:xfrm>
            <a:off x="419101" y="2752988"/>
            <a:ext cx="6287984" cy="2585323"/>
          </a:xfrm>
          <a:prstGeom prst="rect">
            <a:avLst/>
          </a:prstGeom>
          <a:noFill/>
        </p:spPr>
        <p:txBody>
          <a:bodyPr wrap="square" lIns="91440" tIns="45720" rIns="91440" bIns="45720" anchor="t">
            <a:spAutoFit/>
          </a:bodyPr>
          <a:lstStyle/>
          <a:p>
            <a:pPr marL="285750" marR="0" lvl="0" indent="-285750" defTabSz="914400" rtl="0" eaLnBrk="1" fontAlgn="auto" latinLnBrk="0" hangingPunct="1">
              <a:lnSpc>
                <a:spcPct val="100000"/>
              </a:lnSpc>
              <a:spcBef>
                <a:spcPts val="0"/>
              </a:spcBef>
              <a:spcAft>
                <a:spcPts val="0"/>
              </a:spcAft>
              <a:buClr>
                <a:srgbClr val="8B6C0C"/>
              </a:buClr>
              <a:buSzTx/>
              <a:buFont typeface="Wingdings" pitchFamily="2" charset="2"/>
              <a:buChar char="§"/>
              <a:tabLst/>
              <a:defRPr/>
            </a:pPr>
            <a:r>
              <a:rPr kumimoji="0" lang="ja-JP" altLang="zh-CN" b="1" u="none" strike="noStrike" kern="1200" cap="none" spc="0" normalizeH="0" baseline="0" noProof="0" dirty="0">
                <a:ln>
                  <a:noFill/>
                </a:ln>
                <a:effectLst/>
                <a:uLnTx/>
                <a:uFillTx/>
                <a:latin typeface="Roboto" pitchFamily="2" charset="0"/>
                <a:ea typeface="Roboto" pitchFamily="2" charset="0"/>
                <a:cs typeface="Roboto Light"/>
              </a:rPr>
              <a:t>PNGVNトークンをアプリの保管庫に安全に預け、一貫した四半期ごとの配当をアンロックしま</a:t>
            </a:r>
            <a:r>
              <a:rPr kumimoji="0" lang="ja-JP" altLang="zh-CN" b="1" u="none" strike="noStrike" kern="1200" cap="none" spc="0" normalizeH="0" baseline="0" noProof="0">
                <a:ln>
                  <a:noFill/>
                </a:ln>
                <a:effectLst/>
                <a:uLnTx/>
                <a:uFillTx/>
                <a:latin typeface="Roboto" pitchFamily="2" charset="0"/>
                <a:ea typeface="Roboto" pitchFamily="2" charset="0"/>
                <a:cs typeface="Roboto Light"/>
              </a:rPr>
              <a:t>す。</a:t>
            </a:r>
            <a:br>
              <a:rPr kumimoji="0" lang="nb-NO" altLang="ja-JP" b="1" u="none" strike="noStrike" kern="1200" cap="none" spc="0" normalizeH="0" baseline="0" noProof="0" dirty="0">
                <a:ln>
                  <a:noFill/>
                </a:ln>
                <a:effectLst/>
                <a:uLnTx/>
                <a:uFillTx/>
                <a:latin typeface="Roboto" pitchFamily="2" charset="0"/>
                <a:ea typeface="Roboto" pitchFamily="2" charset="0"/>
                <a:cs typeface="Roboto Light"/>
              </a:rPr>
            </a:br>
            <a:r>
              <a:rPr kumimoji="0" lang="nb-NO" altLang="ja-JP" sz="800" b="1" u="none" strike="noStrike" kern="1200" cap="none" spc="0" normalizeH="0" baseline="0" noProof="0" dirty="0">
                <a:ln>
                  <a:noFill/>
                </a:ln>
                <a:effectLst/>
                <a:uLnTx/>
                <a:uFillTx/>
                <a:latin typeface="Roboto" pitchFamily="2" charset="0"/>
                <a:ea typeface="Roboto" pitchFamily="2" charset="0"/>
                <a:cs typeface="Roboto Light"/>
              </a:rPr>
              <a:t> </a:t>
            </a:r>
            <a:endParaRPr kumimoji="0" lang="en-US" sz="800" u="none" strike="noStrike" kern="1200" cap="none" spc="0" normalizeH="0" baseline="0" noProof="0" dirty="0">
              <a:ln>
                <a:noFill/>
              </a:ln>
              <a:solidFill>
                <a:schemeClr val="tx1"/>
              </a:solidFill>
              <a:effectLst/>
              <a:uLnTx/>
              <a:uFillTx/>
              <a:latin typeface="Roboto Light" pitchFamily="2" charset="0"/>
              <a:ea typeface="Roboto Light" pitchFamily="2" charset="0"/>
            </a:endParaRPr>
          </a:p>
          <a:p>
            <a:pPr marL="285750" marR="0" lvl="0" indent="-285750" defTabSz="914400" rtl="0" eaLnBrk="1" fontAlgn="auto" latinLnBrk="0" hangingPunct="1">
              <a:lnSpc>
                <a:spcPct val="100000"/>
              </a:lnSpc>
              <a:spcBef>
                <a:spcPts val="0"/>
              </a:spcBef>
              <a:spcAft>
                <a:spcPts val="0"/>
              </a:spcAft>
              <a:buClr>
                <a:srgbClr val="8B6C0C"/>
              </a:buClr>
              <a:buSzTx/>
              <a:buFont typeface="Wingdings" pitchFamily="2" charset="2"/>
              <a:buChar char="§"/>
              <a:tabLst/>
              <a:defRPr/>
            </a:pPr>
            <a:r>
              <a:rPr kumimoji="0" lang="ja-JP" altLang="ja-JP" u="none" strike="noStrike" kern="1200" cap="none" spc="0" normalizeH="0" baseline="0" noProof="0" dirty="0">
                <a:ln>
                  <a:noFill/>
                </a:ln>
                <a:effectLst/>
                <a:uLnTx/>
                <a:uFillTx/>
                <a:latin typeface="Roboto Light"/>
                <a:ea typeface="Roboto Light"/>
                <a:cs typeface="Roboto Light"/>
              </a:rPr>
              <a:t>PNGVNコミュニティメンバーとして、報酬を獲得</a:t>
            </a:r>
            <a:r>
              <a:rPr kumimoji="0" lang="ja-JP" altLang="ja-JP" u="none" strike="noStrike" kern="1200" cap="none" spc="0" normalizeH="0" baseline="0" noProof="0">
                <a:ln>
                  <a:noFill/>
                </a:ln>
                <a:effectLst/>
                <a:uLnTx/>
                <a:uFillTx/>
                <a:latin typeface="Roboto Light"/>
                <a:ea typeface="Roboto Light"/>
                <a:cs typeface="Roboto Light"/>
              </a:rPr>
              <a:t>し、</a:t>
            </a:r>
            <a:br>
              <a:rPr kumimoji="0" lang="nb-NO" altLang="ja-JP" u="none" strike="noStrike" kern="1200" cap="none" spc="0" normalizeH="0" baseline="0" noProof="0" dirty="0">
                <a:ln>
                  <a:noFill/>
                </a:ln>
                <a:effectLst/>
                <a:uLnTx/>
                <a:uFillTx/>
                <a:latin typeface="Roboto Light"/>
                <a:ea typeface="Roboto Light"/>
                <a:cs typeface="Roboto Light"/>
              </a:rPr>
            </a:br>
            <a:r>
              <a:rPr kumimoji="0" lang="ja-JP" altLang="ja-JP" u="none" strike="noStrike" kern="1200" cap="none" spc="0" normalizeH="0" baseline="0" noProof="0">
                <a:ln>
                  <a:noFill/>
                </a:ln>
                <a:effectLst/>
                <a:uLnTx/>
                <a:uFillTx/>
                <a:latin typeface="Roboto Light"/>
                <a:ea typeface="Roboto Light"/>
                <a:cs typeface="Roboto Light"/>
              </a:rPr>
              <a:t>継</a:t>
            </a:r>
            <a:r>
              <a:rPr kumimoji="0" lang="ja-JP" altLang="ja-JP" u="none" strike="noStrike" kern="1200" cap="none" spc="0" normalizeH="0" baseline="0" noProof="0" dirty="0">
                <a:ln>
                  <a:noFill/>
                </a:ln>
                <a:effectLst/>
                <a:uLnTx/>
                <a:uFillTx/>
                <a:latin typeface="Roboto Light"/>
                <a:ea typeface="Roboto Light"/>
                <a:cs typeface="Roboto Light"/>
              </a:rPr>
              <a:t>続的なリターンを確保します。</a:t>
            </a:r>
            <a:endParaRPr lang="en-US" u="none" strike="noStrike" kern="1200" cap="none" spc="0" normalizeH="0" baseline="0" noProof="0" dirty="0">
              <a:ln>
                <a:noFill/>
              </a:ln>
              <a:effectLst/>
              <a:uLnTx/>
              <a:uFillTx/>
              <a:latin typeface="Roboto Light"/>
              <a:ea typeface="Roboto Light"/>
              <a:cs typeface="Roboto Light"/>
            </a:endParaRPr>
          </a:p>
          <a:p>
            <a:pPr marL="285750" marR="0" lvl="0" indent="-285750" defTabSz="914400" rtl="0" eaLnBrk="1" fontAlgn="auto" latinLnBrk="0" hangingPunct="1">
              <a:lnSpc>
                <a:spcPct val="100000"/>
              </a:lnSpc>
              <a:spcBef>
                <a:spcPts val="0"/>
              </a:spcBef>
              <a:spcAft>
                <a:spcPts val="0"/>
              </a:spcAft>
              <a:buClr>
                <a:srgbClr val="8B6C0C"/>
              </a:buClr>
              <a:buSzTx/>
              <a:buFont typeface="Wingdings" pitchFamily="2" charset="2"/>
              <a:buChar char="§"/>
              <a:tabLst/>
              <a:defRPr/>
            </a:pPr>
            <a:endParaRPr lang="en-US" dirty="0">
              <a:solidFill>
                <a:schemeClr val="tx1"/>
              </a:solidFill>
              <a:latin typeface="Roboto Light" pitchFamily="2" charset="0"/>
              <a:ea typeface="Roboto Light" pitchFamily="2" charset="0"/>
            </a:endParaRPr>
          </a:p>
          <a:p>
            <a:pPr marR="0" lvl="0" defTabSz="914400" rtl="0" eaLnBrk="1" fontAlgn="auto" latinLnBrk="0" hangingPunct="1">
              <a:lnSpc>
                <a:spcPct val="100000"/>
              </a:lnSpc>
              <a:spcBef>
                <a:spcPts val="0"/>
              </a:spcBef>
              <a:spcAft>
                <a:spcPts val="0"/>
              </a:spcAft>
              <a:buClr>
                <a:srgbClr val="8B6C0C"/>
              </a:buClr>
              <a:buSzTx/>
              <a:tabLst/>
              <a:defRPr/>
            </a:pPr>
            <a:r>
              <a:rPr lang="ja-JP" altLang="zh-CN" dirty="0">
                <a:solidFill>
                  <a:schemeClr val="tx1"/>
                </a:solidFill>
                <a:latin typeface="Roboto Light" pitchFamily="2" charset="0"/>
                <a:ea typeface="Roboto Light" pitchFamily="2" charset="0"/>
              </a:rPr>
              <a:t>詳細については、アプリをご覧ください。</a:t>
            </a:r>
          </a:p>
          <a:p>
            <a:pPr>
              <a:buClr>
                <a:srgbClr val="8B6C0C"/>
              </a:buClr>
              <a:defRPr/>
            </a:pPr>
            <a:r>
              <a:rPr kumimoji="0" lang="en-US" altLang="zh-CN" sz="2800" u="none" strike="noStrike" kern="1200" cap="none" normalizeH="0" baseline="0" noProof="0" dirty="0">
                <a:ln>
                  <a:noFill/>
                </a:ln>
                <a:effectLst>
                  <a:glow>
                    <a:schemeClr val="accent1">
                      <a:alpha val="40000"/>
                    </a:schemeClr>
                  </a:glow>
                </a:effectLst>
                <a:uLnTx/>
                <a:uFillTx/>
                <a:latin typeface="Roboto Medium" pitchFamily="2" charset="0"/>
                <a:ea typeface="Roboto Medium" pitchFamily="2" charset="0"/>
              </a:rPr>
              <a:t>APP.PNGVNTOKEN.COM</a:t>
            </a:r>
            <a:endParaRPr lang="en-US" sz="2800" dirty="0">
              <a:latin typeface="Roboto Light" pitchFamily="2" charset="0"/>
              <a:ea typeface="Roboto Light" pitchFamily="2" charset="0"/>
            </a:endParaRPr>
          </a:p>
          <a:p>
            <a:pPr marL="285750" marR="0" lvl="0" indent="-285750" defTabSz="914400" rtl="0" eaLnBrk="1" fontAlgn="auto" latinLnBrk="0" hangingPunct="1">
              <a:lnSpc>
                <a:spcPct val="100000"/>
              </a:lnSpc>
              <a:spcBef>
                <a:spcPts val="0"/>
              </a:spcBef>
              <a:spcAft>
                <a:spcPts val="0"/>
              </a:spcAft>
              <a:buClr>
                <a:srgbClr val="8B6C0C"/>
              </a:buClr>
              <a:buSzTx/>
              <a:buFont typeface="Wingdings" pitchFamily="2" charset="2"/>
              <a:buChar char="§"/>
              <a:tabLst/>
              <a:defRPr/>
            </a:pPr>
            <a:endParaRPr lang="en-US" dirty="0">
              <a:solidFill>
                <a:schemeClr val="tx1"/>
              </a:solidFill>
              <a:latin typeface="Roboto Light" pitchFamily="2" charset="0"/>
              <a:ea typeface="Roboto Light" pitchFamily="2" charset="0"/>
            </a:endParaRPr>
          </a:p>
        </p:txBody>
      </p:sp>
      <p:pic>
        <p:nvPicPr>
          <p:cNvPr id="15" name="Picture 14" descr="A cartoon of a penguin wearing a suit and tie  AI-generated content may be incorrect.">
            <a:extLst>
              <a:ext uri="{FF2B5EF4-FFF2-40B4-BE49-F238E27FC236}">
                <a16:creationId xmlns:a16="http://schemas.microsoft.com/office/drawing/2014/main" id="{D18D4F62-36B5-9E76-B09A-B89C5C989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97463">
            <a:off x="8174292" y="2186005"/>
            <a:ext cx="2335708" cy="1854221"/>
          </a:xfrm>
          <a:prstGeom prst="rect">
            <a:avLst/>
          </a:prstGeom>
        </p:spPr>
      </p:pic>
      <p:pic>
        <p:nvPicPr>
          <p:cNvPr id="17" name="Picture 16" descr="A gold coin with text on it  AI-generated content may be incorrect.">
            <a:extLst>
              <a:ext uri="{FF2B5EF4-FFF2-40B4-BE49-F238E27FC236}">
                <a16:creationId xmlns:a16="http://schemas.microsoft.com/office/drawing/2014/main" id="{1BBBEB8D-CD12-F056-9A40-3C0CB679C7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4366" y="1416121"/>
            <a:ext cx="2286000" cy="1282700"/>
          </a:xfrm>
          <a:prstGeom prst="rect">
            <a:avLst/>
          </a:prstGeom>
        </p:spPr>
      </p:pic>
    </p:spTree>
    <p:extLst>
      <p:ext uri="{BB962C8B-B14F-4D97-AF65-F5344CB8AC3E}">
        <p14:creationId xmlns:p14="http://schemas.microsoft.com/office/powerpoint/2010/main" val="340014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4"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1000" fill="hold"/>
                                        <p:tgtEl>
                                          <p:spTgt spid="13"/>
                                        </p:tgtEl>
                                        <p:attrNameLst>
                                          <p:attrName>ppt_x</p:attrName>
                                        </p:attrNameLst>
                                      </p:cBhvr>
                                      <p:tavLst>
                                        <p:tav tm="0">
                                          <p:val>
                                            <p:strVal val="#ppt_x"/>
                                          </p:val>
                                        </p:tav>
                                        <p:tav tm="100000">
                                          <p:val>
                                            <p:strVal val="#ppt_x"/>
                                          </p:val>
                                        </p:tav>
                                      </p:tavLst>
                                    </p:anim>
                                    <p:anim calcmode="lin" valueType="num">
                                      <p:cBhvr additive="base">
                                        <p:cTn id="1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72D674-26DA-26E1-EBD3-2271B60E74AB}"/>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008E57A9-7A5E-4A1D-0D7B-EBAB46B9E218}"/>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4" name="Oval 3">
            <a:extLst>
              <a:ext uri="{FF2B5EF4-FFF2-40B4-BE49-F238E27FC236}">
                <a16:creationId xmlns:a16="http://schemas.microsoft.com/office/drawing/2014/main" id="{D539C237-DD26-B535-9A3C-21C1B306BE9F}"/>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832F16B-E138-B509-8762-22CB78ABE659}"/>
              </a:ext>
            </a:extLst>
          </p:cNvPr>
          <p:cNvSpPr/>
          <p:nvPr/>
        </p:nvSpPr>
        <p:spPr>
          <a:xfrm>
            <a:off x="351764" y="6603632"/>
            <a:ext cx="134674" cy="13467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9E63B12-B8F2-0A2D-5E14-0DE497334459}"/>
              </a:ext>
            </a:extLst>
          </p:cNvPr>
          <p:cNvSpPr/>
          <p:nvPr/>
        </p:nvSpPr>
        <p:spPr>
          <a:xfrm>
            <a:off x="534372" y="6602501"/>
            <a:ext cx="134674" cy="134674"/>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EB0C83C-0D5C-EE8A-6518-D0880897F4F8}"/>
              </a:ext>
            </a:extLst>
          </p:cNvPr>
          <p:cNvSpPr/>
          <p:nvPr/>
        </p:nvSpPr>
        <p:spPr>
          <a:xfrm>
            <a:off x="716980" y="6602501"/>
            <a:ext cx="134674" cy="13467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kstSylinder 15">
            <a:extLst>
              <a:ext uri="{FF2B5EF4-FFF2-40B4-BE49-F238E27FC236}">
                <a16:creationId xmlns:a16="http://schemas.microsoft.com/office/drawing/2014/main" id="{08DEA754-B24A-6E98-8143-1191EEC5B693}"/>
              </a:ext>
            </a:extLst>
          </p:cNvPr>
          <p:cNvSpPr txBox="1">
            <a:spLocks noChangeArrowheads="1"/>
          </p:cNvSpPr>
          <p:nvPr/>
        </p:nvSpPr>
        <p:spPr bwMode="auto">
          <a:xfrm>
            <a:off x="424004" y="1334006"/>
            <a:ext cx="11405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ja-JP" altLang="zh-CN" sz="4000" b="1" dirty="0">
                <a:latin typeface="Exo" panose="02000503000000000000" pitchFamily="2" charset="77"/>
                <a:ea typeface="Roboto" pitchFamily="2" charset="0"/>
              </a:rPr>
              <a:t>ポートフォリオ構築</a:t>
            </a:r>
          </a:p>
          <a:p>
            <a:pPr lvl="0" eaLnBrk="0" fontAlgn="base" hangingPunct="0">
              <a:lnSpc>
                <a:spcPct val="100000"/>
              </a:lnSpc>
              <a:spcBef>
                <a:spcPct val="0"/>
              </a:spcBef>
              <a:spcAft>
                <a:spcPct val="0"/>
              </a:spcAft>
              <a:buNone/>
              <a:defRPr/>
            </a:pPr>
            <a:r>
              <a:rPr lang="ja-JP" altLang="en-US" sz="2000" kern="100" dirty="0">
                <a:solidFill>
                  <a:schemeClr val="tx1">
                    <a:lumMod val="50000"/>
                    <a:lumOff val="50000"/>
                  </a:schemeClr>
                </a:solidFill>
                <a:latin typeface="Roboto Light" pitchFamily="2" charset="0"/>
                <a:ea typeface="Roboto Light" pitchFamily="2" charset="0"/>
                <a:cs typeface="Times New Roman" panose="02020603050405020304" pitchFamily="18" charset="0"/>
              </a:rPr>
              <a:t>ポートフォリオ構築は、PNGVNファミリーのゲームの名前です。</a:t>
            </a:r>
            <a:endParaRPr kumimoji="0" lang="en-GB" altLang="en-US" sz="2000" u="none" strike="noStrike" kern="1200" cap="none" normalizeH="0" baseline="0" noProof="0" dirty="0">
              <a:ln>
                <a:noFill/>
              </a:ln>
              <a:solidFill>
                <a:schemeClr val="tx1">
                  <a:lumMod val="50000"/>
                  <a:lumOff val="50000"/>
                </a:schemeClr>
              </a:solidFill>
              <a:effectLst/>
              <a:uLnTx/>
              <a:uFillTx/>
              <a:latin typeface="Roboto Light" pitchFamily="2" charset="0"/>
              <a:ea typeface="Roboto Light" pitchFamily="2" charset="0"/>
            </a:endParaRPr>
          </a:p>
        </p:txBody>
      </p:sp>
      <p:sp>
        <p:nvSpPr>
          <p:cNvPr id="10" name="TextBox 9">
            <a:extLst>
              <a:ext uri="{FF2B5EF4-FFF2-40B4-BE49-F238E27FC236}">
                <a16:creationId xmlns:a16="http://schemas.microsoft.com/office/drawing/2014/main" id="{8EF5FBE6-5239-F5CA-5E5E-A91912CF90FF}"/>
              </a:ext>
            </a:extLst>
          </p:cNvPr>
          <p:cNvSpPr txBox="1"/>
          <p:nvPr/>
        </p:nvSpPr>
        <p:spPr>
          <a:xfrm>
            <a:off x="419100" y="2610683"/>
            <a:ext cx="7877263" cy="2923877"/>
          </a:xfrm>
          <a:prstGeom prst="rect">
            <a:avLst/>
          </a:prstGeom>
          <a:noFill/>
        </p:spPr>
        <p:txBody>
          <a:bodyPr wrap="square" lIns="91440" tIns="45720" rIns="91440" bIns="45720" rtlCol="0" anchor="t">
            <a:spAutoFit/>
          </a:bodyPr>
          <a:lstStyle/>
          <a:p>
            <a:pPr marL="285750" indent="-285750">
              <a:buClr>
                <a:srgbClr val="8B6C0C"/>
              </a:buClr>
              <a:buFont typeface="Wingdings" pitchFamily="2" charset="2"/>
              <a:buChar char="§"/>
            </a:pPr>
            <a:r>
              <a:rPr lang="ja-JP" altLang="en-US" b="1" dirty="0">
                <a:latin typeface="Roboto" pitchFamily="2" charset="0"/>
                <a:ea typeface="Roboto" pitchFamily="2" charset="0"/>
                <a:cs typeface="Roboto Light"/>
              </a:rPr>
              <a:t>NFTを購入するたびに、PNGVNトークンを収集します。</a:t>
            </a:r>
          </a:p>
          <a:p>
            <a:pPr marL="285750" indent="-285750">
              <a:buClr>
                <a:srgbClr val="8B6C0C"/>
              </a:buClr>
              <a:buFont typeface="Wingdings" pitchFamily="2" charset="2"/>
              <a:buChar char="§"/>
            </a:pPr>
            <a:r>
              <a:rPr lang="ja-JP" altLang="ja-JP" b="1" dirty="0">
                <a:latin typeface="Roboto" pitchFamily="2" charset="0"/>
                <a:ea typeface="Roboto" pitchFamily="2" charset="0"/>
                <a:cs typeface="Roboto Light"/>
              </a:rPr>
              <a:t>毎月アップグレードするたびに、PNGVNトークンを獲得できます。
</a:t>
            </a:r>
          </a:p>
          <a:p>
            <a:pPr marL="285750" indent="-285750">
              <a:buClr>
                <a:srgbClr val="8B6C0C"/>
              </a:buClr>
              <a:buFont typeface="Wingdings" pitchFamily="2" charset="2"/>
              <a:buChar char="§"/>
            </a:pPr>
            <a:r>
              <a:rPr lang="ja-JP" altLang="zh-CN" b="1" dirty="0">
                <a:latin typeface="Roboto" pitchFamily="2" charset="0"/>
                <a:ea typeface="Roboto" pitchFamily="2" charset="0"/>
                <a:cs typeface="Roboto Light"/>
              </a:rPr>
              <a:t>誰かを私たちの機会に招待するたびに、PNGVNトークンを獲得できます。
</a:t>
            </a:r>
          </a:p>
          <a:p>
            <a:pPr marL="285750" indent="-285750" algn="l">
              <a:buClr>
                <a:srgbClr val="8B6C0C"/>
              </a:buClr>
              <a:buFont typeface="Wingdings" pitchFamily="2" charset="2"/>
              <a:buChar char="§"/>
            </a:pPr>
            <a:r>
              <a:rPr lang="ja-JP" altLang="zh-CN" dirty="0">
                <a:solidFill>
                  <a:srgbClr val="000000"/>
                </a:solidFill>
                <a:effectLst/>
                <a:latin typeface="Roboto Light"/>
                <a:ea typeface="Roboto Light"/>
                <a:cs typeface="Roboto Light"/>
              </a:rPr>
              <a:t>トークンを集めれば集めるほど、将来の価値が高まります！</a:t>
            </a:r>
          </a:p>
          <a:p>
            <a:pPr marL="285750" indent="-285750" algn="l">
              <a:buFont typeface="Wingdings" pitchFamily="2" charset="2"/>
              <a:buChar char="§"/>
            </a:pPr>
            <a:endParaRPr lang="en-GB" dirty="0">
              <a:solidFill>
                <a:srgbClr val="000000"/>
              </a:solidFill>
              <a:effectLst/>
              <a:latin typeface="Roboto Light" pitchFamily="2" charset="0"/>
              <a:ea typeface="Roboto Light" pitchFamily="2" charset="0"/>
            </a:endParaRPr>
          </a:p>
          <a:p>
            <a:pPr algn="l"/>
            <a:r>
              <a:rPr lang="ja-JP" altLang="zh-CN" sz="2000" dirty="0">
                <a:solidFill>
                  <a:srgbClr val="000000"/>
                </a:solidFill>
                <a:effectLst/>
                <a:latin typeface="Roboto Medium" pitchFamily="2" charset="0"/>
                <a:ea typeface="Roboto Medium" pitchFamily="2" charset="0"/>
              </a:rPr>
              <a:t>さあ、ためらわずに、毎月購入、招待、アップグレード</a:t>
            </a:r>
            <a:r>
              <a:rPr lang="ja-JP" altLang="zh-CN" sz="2000">
                <a:solidFill>
                  <a:srgbClr val="000000"/>
                </a:solidFill>
                <a:effectLst/>
                <a:latin typeface="Roboto Medium" pitchFamily="2" charset="0"/>
                <a:ea typeface="Roboto Medium" pitchFamily="2" charset="0"/>
              </a:rPr>
              <a:t>して、</a:t>
            </a:r>
            <a:br>
              <a:rPr lang="nb-NO" altLang="ja-JP" sz="2000" dirty="0">
                <a:solidFill>
                  <a:srgbClr val="000000"/>
                </a:solidFill>
                <a:effectLst/>
                <a:latin typeface="Roboto Medium" pitchFamily="2" charset="0"/>
                <a:ea typeface="Roboto Medium" pitchFamily="2" charset="0"/>
              </a:rPr>
            </a:br>
            <a:r>
              <a:rPr lang="ja-JP" altLang="zh-CN" sz="2000">
                <a:solidFill>
                  <a:srgbClr val="000000"/>
                </a:solidFill>
                <a:effectLst/>
                <a:latin typeface="Roboto Medium" pitchFamily="2" charset="0"/>
                <a:ea typeface="Roboto Medium" pitchFamily="2" charset="0"/>
              </a:rPr>
              <a:t>強</a:t>
            </a:r>
            <a:r>
              <a:rPr lang="ja-JP" altLang="zh-CN" sz="2000" dirty="0">
                <a:solidFill>
                  <a:srgbClr val="000000"/>
                </a:solidFill>
                <a:effectLst/>
                <a:latin typeface="Roboto Medium" pitchFamily="2" charset="0"/>
                <a:ea typeface="Roboto Medium" pitchFamily="2" charset="0"/>
              </a:rPr>
              <a:t>力で長期的な暗号資産ポートフォリオを構築しましょう！</a:t>
            </a:r>
          </a:p>
        </p:txBody>
      </p:sp>
    </p:spTree>
    <p:extLst>
      <p:ext uri="{BB962C8B-B14F-4D97-AF65-F5344CB8AC3E}">
        <p14:creationId xmlns:p14="http://schemas.microsoft.com/office/powerpoint/2010/main" val="292965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BA9547B-61AC-BC9C-AA49-3EF41C7496BF}"/>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0EDF07BA-02F7-475C-18A6-E0E97147EBC6}"/>
              </a:ext>
            </a:extLst>
          </p:cNvPr>
          <p:cNvSpPr/>
          <p:nvPr/>
        </p:nvSpPr>
        <p:spPr>
          <a:xfrm>
            <a:off x="5825207" y="2837839"/>
            <a:ext cx="4572000" cy="1280634"/>
          </a:xfrm>
          <a:prstGeom prst="roundRect">
            <a:avLst>
              <a:gd name="adj" fmla="val 8801"/>
            </a:avLst>
          </a:prstGeom>
          <a:solidFill>
            <a:schemeClr val="bg1">
              <a:alpha val="70061"/>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kstSylinder 15">
            <a:extLst>
              <a:ext uri="{FF2B5EF4-FFF2-40B4-BE49-F238E27FC236}">
                <a16:creationId xmlns:a16="http://schemas.microsoft.com/office/drawing/2014/main" id="{9801851C-9A4A-E28A-81D2-05BAF95401D4}"/>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3" name="TextBox 2">
            <a:extLst>
              <a:ext uri="{FF2B5EF4-FFF2-40B4-BE49-F238E27FC236}">
                <a16:creationId xmlns:a16="http://schemas.microsoft.com/office/drawing/2014/main" id="{8F4CF512-BAD5-0EFE-D45C-6ED6F3FAC8E2}"/>
              </a:ext>
            </a:extLst>
          </p:cNvPr>
          <p:cNvSpPr txBox="1"/>
          <p:nvPr/>
        </p:nvSpPr>
        <p:spPr>
          <a:xfrm>
            <a:off x="424004" y="2783937"/>
            <a:ext cx="9100038" cy="1477328"/>
          </a:xfrm>
          <a:prstGeom prst="rect">
            <a:avLst/>
          </a:prstGeom>
          <a:noFill/>
        </p:spPr>
        <p:txBody>
          <a:bodyPr wrap="square" lIns="91440" tIns="45720" rIns="91440" bIns="45720" rtlCol="0" anchor="t">
            <a:spAutoFit/>
          </a:bodyPr>
          <a:lstStyle/>
          <a:p>
            <a:pPr algn="l"/>
            <a:r>
              <a:rPr lang="zh-CN" altLang="ja-JP" dirty="0">
                <a:solidFill>
                  <a:srgbClr val="000000"/>
                </a:solidFill>
                <a:effectLst/>
                <a:latin typeface="Roboto Medium" pitchFamily="2" charset="0"/>
                <a:ea typeface="Roboto Medium" pitchFamily="2" charset="0"/>
              </a:rPr>
              <a:t>主要な予測</a:t>
            </a:r>
          </a:p>
          <a:p>
            <a:pPr marL="285750" indent="-285750">
              <a:buClr>
                <a:srgbClr val="DE2352"/>
              </a:buClr>
              <a:buFont typeface="Wingdings" pitchFamily="2" charset="2"/>
              <a:buChar char="§"/>
            </a:pPr>
            <a:r>
              <a:rPr lang="zh-CN" altLang="ja-JP" dirty="0">
                <a:solidFill>
                  <a:srgbClr val="000000"/>
                </a:solidFill>
                <a:effectLst/>
                <a:latin typeface="Roboto Light"/>
                <a:ea typeface="Roboto Light"/>
                <a:cs typeface="Roboto Light"/>
              </a:rPr>
              <a:t>NFTの市場規模は2030年までに</a:t>
            </a:r>
            <a:r>
              <a:rPr lang="nb-NO" altLang="zh-CN" b="1" dirty="0">
                <a:solidFill>
                  <a:srgbClr val="00B050"/>
                </a:solidFill>
                <a:latin typeface="Roboto" pitchFamily="2" charset="0"/>
                <a:ea typeface="Roboto Light"/>
                <a:cs typeface="Roboto Light"/>
              </a:rPr>
              <a:t>10</a:t>
            </a:r>
            <a:r>
              <a:rPr lang="zh-CN" altLang="ja-JP" b="1" dirty="0">
                <a:solidFill>
                  <a:srgbClr val="00B050"/>
                </a:solidFill>
                <a:effectLst/>
                <a:latin typeface="Roboto" pitchFamily="2" charset="0"/>
                <a:ea typeface="Roboto Light"/>
                <a:cs typeface="Roboto Light"/>
              </a:rPr>
              <a:t>00%</a:t>
            </a:r>
            <a:r>
              <a:rPr lang="zh-CN" altLang="ja-JP" dirty="0">
                <a:solidFill>
                  <a:srgbClr val="000000"/>
                </a:solidFill>
                <a:effectLst/>
                <a:latin typeface="Roboto Light"/>
                <a:ea typeface="Roboto Light"/>
                <a:cs typeface="Roboto Light"/>
              </a:rPr>
              <a:t>急騰</a:t>
            </a:r>
          </a:p>
          <a:p>
            <a:pPr marL="285750" indent="-285750" algn="l">
              <a:buClr>
                <a:srgbClr val="DE2352"/>
              </a:buClr>
              <a:buFont typeface="Wingdings" pitchFamily="2" charset="2"/>
              <a:buChar char="§"/>
            </a:pPr>
            <a:r>
              <a:rPr lang="zh-CN" altLang="ja-JP" dirty="0">
                <a:solidFill>
                  <a:srgbClr val="000000"/>
                </a:solidFill>
                <a:effectLst/>
                <a:latin typeface="Roboto Light"/>
                <a:ea typeface="Roboto Light"/>
                <a:cs typeface="Roboto Light"/>
              </a:rPr>
              <a:t>AIの市場規模は2030年までに</a:t>
            </a:r>
            <a:r>
              <a:rPr lang="zh-CN" altLang="ja-JP" b="1" dirty="0">
                <a:solidFill>
                  <a:srgbClr val="FFC000"/>
                </a:solidFill>
                <a:effectLst/>
                <a:latin typeface="Roboto" pitchFamily="2" charset="0"/>
                <a:ea typeface="Roboto Light"/>
                <a:cs typeface="Roboto Light"/>
              </a:rPr>
              <a:t>700%</a:t>
            </a:r>
            <a:r>
              <a:rPr lang="zh-CN" altLang="ja-JP" dirty="0">
                <a:solidFill>
                  <a:srgbClr val="000000"/>
                </a:solidFill>
                <a:effectLst/>
                <a:latin typeface="Roboto Light"/>
                <a:ea typeface="Roboto Light"/>
                <a:cs typeface="Roboto Light"/>
              </a:rPr>
              <a:t>上昇</a:t>
            </a:r>
          </a:p>
          <a:p>
            <a:pPr marL="285750" indent="-285750">
              <a:buClr>
                <a:srgbClr val="DE2352"/>
              </a:buClr>
              <a:buFont typeface="Wingdings" pitchFamily="2" charset="2"/>
              <a:buChar char="§"/>
            </a:pPr>
            <a:r>
              <a:rPr lang="zh-CN" altLang="ja-JP" dirty="0">
                <a:solidFill>
                  <a:srgbClr val="000000"/>
                </a:solidFill>
                <a:effectLst/>
                <a:latin typeface="Roboto Light"/>
                <a:ea typeface="Roboto Light"/>
                <a:cs typeface="Roboto Light"/>
              </a:rPr>
              <a:t>暗号資産の市場規模は2030年までに</a:t>
            </a:r>
            <a:r>
              <a:rPr lang="zh-CN" altLang="ja-JP" b="1" dirty="0">
                <a:solidFill>
                  <a:srgbClr val="DE2352"/>
                </a:solidFill>
                <a:effectLst/>
                <a:latin typeface="Roboto" pitchFamily="2" charset="0"/>
                <a:ea typeface="Roboto Light"/>
                <a:cs typeface="Roboto Light"/>
              </a:rPr>
              <a:t>500%</a:t>
            </a:r>
            <a:r>
              <a:rPr lang="zh-CN" altLang="ja-JP" dirty="0">
                <a:solidFill>
                  <a:srgbClr val="000000"/>
                </a:solidFill>
                <a:effectLst/>
                <a:latin typeface="Roboto Light"/>
                <a:ea typeface="Roboto Light"/>
                <a:cs typeface="Roboto Light"/>
              </a:rPr>
              <a:t>急騰</a:t>
            </a:r>
          </a:p>
          <a:p>
            <a:pPr algn="l">
              <a:buClr>
                <a:srgbClr val="DE2352"/>
              </a:buClr>
            </a:pPr>
            <a:endParaRPr lang="en-GB" dirty="0">
              <a:solidFill>
                <a:srgbClr val="000000"/>
              </a:solidFill>
              <a:effectLst/>
              <a:latin typeface="Roboto Light"/>
              <a:ea typeface="Roboto Light"/>
              <a:cs typeface="Roboto Light"/>
            </a:endParaRPr>
          </a:p>
        </p:txBody>
      </p:sp>
      <p:sp>
        <p:nvSpPr>
          <p:cNvPr id="4" name="TekstSylinder 15">
            <a:extLst>
              <a:ext uri="{FF2B5EF4-FFF2-40B4-BE49-F238E27FC236}">
                <a16:creationId xmlns:a16="http://schemas.microsoft.com/office/drawing/2014/main" id="{B9749798-1862-5AAE-E330-91D6E87D0771}"/>
              </a:ext>
            </a:extLst>
          </p:cNvPr>
          <p:cNvSpPr txBox="1">
            <a:spLocks noChangeArrowheads="1"/>
          </p:cNvSpPr>
          <p:nvPr/>
        </p:nvSpPr>
        <p:spPr bwMode="auto">
          <a:xfrm>
            <a:off x="424004" y="1334006"/>
            <a:ext cx="114054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40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ja-JP" altLang="en-US" sz="4000" b="1" dirty="0">
                <a:latin typeface="Exo" panose="02000503000000000000" pitchFamily="2" charset="77"/>
                <a:ea typeface="Roboto" pitchFamily="2" charset="0"/>
              </a:rPr>
              <a:t>ビジネスモデル</a:t>
            </a:r>
          </a:p>
          <a:p>
            <a:pPr lvl="0" eaLnBrk="0" fontAlgn="base" hangingPunct="0">
              <a:lnSpc>
                <a:spcPct val="100000"/>
              </a:lnSpc>
              <a:spcBef>
                <a:spcPct val="0"/>
              </a:spcBef>
              <a:spcAft>
                <a:spcPct val="0"/>
              </a:spcAft>
              <a:buNone/>
              <a:defRPr/>
            </a:pPr>
            <a:r>
              <a:rPr lang="ja-JP" altLang="zh-CN" sz="2000" dirty="0">
                <a:solidFill>
                  <a:schemeClr val="tx1">
                    <a:lumMod val="50000"/>
                    <a:lumOff val="50000"/>
                  </a:schemeClr>
                </a:solidFill>
                <a:latin typeface="Roboto Light"/>
                <a:ea typeface="Roboto Light"/>
                <a:cs typeface="Roboto Light"/>
              </a:rPr>
              <a:t>PNGVNのビジネスモデルは、暗号資産市場におけるセキュリティと将来の成長に焦点を当てています</a:t>
            </a:r>
            <a:endParaRPr lang="en-GB" altLang="en-US" sz="2000" u="none" strike="noStrike" kern="1200" cap="none" normalizeH="0" baseline="0" noProof="0" dirty="0">
              <a:ln>
                <a:noFill/>
              </a:ln>
              <a:solidFill>
                <a:schemeClr val="tx1">
                  <a:lumMod val="50000"/>
                  <a:lumOff val="50000"/>
                </a:schemeClr>
              </a:solidFill>
              <a:effectLst/>
              <a:uLnTx/>
              <a:uFillTx/>
              <a:latin typeface="Roboto Light"/>
              <a:ea typeface="Roboto Light"/>
              <a:cs typeface="Roboto Light"/>
            </a:endParaRPr>
          </a:p>
        </p:txBody>
      </p:sp>
      <p:graphicFrame>
        <p:nvGraphicFramePr>
          <p:cNvPr id="22" name="Chart 21">
            <a:extLst>
              <a:ext uri="{FF2B5EF4-FFF2-40B4-BE49-F238E27FC236}">
                <a16:creationId xmlns:a16="http://schemas.microsoft.com/office/drawing/2014/main" id="{2E4257E9-8422-94D4-DF28-C3328B63DEC3}"/>
              </a:ext>
            </a:extLst>
          </p:cNvPr>
          <p:cNvGraphicFramePr>
            <a:graphicFrameLocks/>
          </p:cNvGraphicFramePr>
          <p:nvPr>
            <p:extLst>
              <p:ext uri="{D42A27DB-BD31-4B8C-83A1-F6EECF244321}">
                <p14:modId xmlns:p14="http://schemas.microsoft.com/office/powerpoint/2010/main" val="436691213"/>
              </p:ext>
            </p:extLst>
          </p:nvPr>
        </p:nvGraphicFramePr>
        <p:xfrm>
          <a:off x="5825207" y="2810888"/>
          <a:ext cx="4572000" cy="1280634"/>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4380CD10-2E02-28EA-BDD4-5AFDBFFC300E}"/>
              </a:ext>
            </a:extLst>
          </p:cNvPr>
          <p:cNvSpPr txBox="1"/>
          <p:nvPr/>
        </p:nvSpPr>
        <p:spPr>
          <a:xfrm>
            <a:off x="424004" y="4298763"/>
            <a:ext cx="11220128" cy="1785104"/>
          </a:xfrm>
          <a:prstGeom prst="rect">
            <a:avLst/>
          </a:prstGeom>
          <a:noFill/>
        </p:spPr>
        <p:txBody>
          <a:bodyPr wrap="square" lIns="91440" tIns="45720" rIns="91440" bIns="45720" rtlCol="0" anchor="t">
            <a:spAutoFit/>
          </a:bodyPr>
          <a:lstStyle/>
          <a:p>
            <a:pPr algn="l"/>
            <a:r>
              <a:rPr lang="ja-JP" altLang="zh-CN" sz="1700" dirty="0">
                <a:solidFill>
                  <a:srgbClr val="000000"/>
                </a:solidFill>
                <a:effectLst/>
                <a:latin typeface="Roboto Light"/>
                <a:ea typeface="Roboto Light"/>
                <a:cs typeface="Roboto Light"/>
              </a:rPr>
              <a:t>これらの予測を考慮すると、市場全体に投資することが賢明な選択です。そのため、PNGVNインデックスを作成しました。リスクを最小限に抑えるために、各カテゴリーの市場リーダーに投資し、PNGVNファミリーの安定した基盤を提供します。この戦略により、すべてのメンバーとトークン保有者は、今後数年間で大きな利益を得ることができます。</a:t>
            </a:r>
          </a:p>
          <a:p>
            <a:pPr algn="l"/>
            <a:r>
              <a:rPr lang="zh-CN" altLang="en-US" sz="800" dirty="0">
                <a:solidFill>
                  <a:srgbClr val="000000"/>
                </a:solidFill>
                <a:latin typeface="Roboto Light" pitchFamily="2" charset="0"/>
                <a:ea typeface="Roboto Light" pitchFamily="2" charset="0"/>
              </a:rPr>
              <a:t> </a:t>
            </a:r>
            <a:endParaRPr lang="en-GB" sz="800" dirty="0">
              <a:solidFill>
                <a:srgbClr val="000000"/>
              </a:solidFill>
              <a:effectLst/>
              <a:latin typeface="Roboto Light" pitchFamily="2" charset="0"/>
              <a:ea typeface="Roboto Light" pitchFamily="2" charset="0"/>
            </a:endParaRPr>
          </a:p>
          <a:p>
            <a:r>
              <a:rPr lang="ja-JP" altLang="zh-CN" sz="1700" dirty="0">
                <a:solidFill>
                  <a:srgbClr val="000000"/>
                </a:solidFill>
                <a:effectLst/>
                <a:latin typeface="Roboto Light"/>
                <a:ea typeface="Roboto Light"/>
                <a:cs typeface="Roboto Light"/>
              </a:rPr>
              <a:t>当社のユニークなトークンエコノミクスは、コミュニティマーケティング、コミュニティの成長、コミュニティへの報酬に基づいており、メンバーはこの変革的な長期機会に参加できます。成長に伴い、毎週の報酬と四半期ごとの配当を提供し、コミュニティ全体の成功を確保します。</a:t>
            </a:r>
          </a:p>
        </p:txBody>
      </p:sp>
    </p:spTree>
    <p:extLst>
      <p:ext uri="{BB962C8B-B14F-4D97-AF65-F5344CB8AC3E}">
        <p14:creationId xmlns:p14="http://schemas.microsoft.com/office/powerpoint/2010/main" val="35097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kstSylinder 15">
            <a:extLst>
              <a:ext uri="{FF2B5EF4-FFF2-40B4-BE49-F238E27FC236}">
                <a16:creationId xmlns:a16="http://schemas.microsoft.com/office/drawing/2014/main" id="{F0B4CCC9-BACA-555E-41FC-6F78A84C89D9}"/>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17" name="TekstSylinder 15">
            <a:extLst>
              <a:ext uri="{FF2B5EF4-FFF2-40B4-BE49-F238E27FC236}">
                <a16:creationId xmlns:a16="http://schemas.microsoft.com/office/drawing/2014/main" id="{3393BA90-4F52-DE18-F0BF-1A8D45BE60F2}"/>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00B050"/>
                </a:solidFill>
                <a:latin typeface="Exo" panose="02000503000000000000" pitchFamily="2" charset="77"/>
                <a:ea typeface="Roboto" pitchFamily="2" charset="0"/>
              </a:rPr>
              <a:t>50%</a:t>
            </a:r>
            <a:endParaRPr kumimoji="0" lang="en-GB" altLang="en-US" sz="500" b="1" i="0" u="none" strike="noStrike" kern="1200" cap="none" spc="0" normalizeH="0" baseline="0" noProof="0" dirty="0">
              <a:ln>
                <a:noFill/>
              </a:ln>
              <a:solidFill>
                <a:srgbClr val="00B050"/>
              </a:solidFill>
              <a:effectLst/>
              <a:uLnTx/>
              <a:uFillTx/>
              <a:latin typeface="Exo" panose="02000503000000000000" pitchFamily="2" charset="77"/>
              <a:ea typeface="Roboto" pitchFamily="2" charset="0"/>
            </a:endParaRPr>
          </a:p>
        </p:txBody>
      </p:sp>
      <p:sp>
        <p:nvSpPr>
          <p:cNvPr id="18" name="Oval 17">
            <a:extLst>
              <a:ext uri="{FF2B5EF4-FFF2-40B4-BE49-F238E27FC236}">
                <a16:creationId xmlns:a16="http://schemas.microsoft.com/office/drawing/2014/main" id="{3AEF276B-BC78-6D96-538C-42492292C273}"/>
              </a:ext>
            </a:extLst>
          </p:cNvPr>
          <p:cNvSpPr/>
          <p:nvPr userDrawn="1"/>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1170272-49D2-FF55-78A7-E471FA9CDE9E}"/>
              </a:ext>
            </a:extLst>
          </p:cNvPr>
          <p:cNvSpPr/>
          <p:nvPr userDrawn="1"/>
        </p:nvSpPr>
        <p:spPr>
          <a:xfrm>
            <a:off x="351764" y="6603632"/>
            <a:ext cx="134674" cy="134674"/>
          </a:xfrm>
          <a:prstGeom prst="ellipse">
            <a:avLst/>
          </a:prstGeom>
          <a:solidFill>
            <a:srgbClr val="FFC00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1DDC298-26A1-3403-08AD-F92D2B368321}"/>
              </a:ext>
            </a:extLst>
          </p:cNvPr>
          <p:cNvSpPr/>
          <p:nvPr userDrawn="1"/>
        </p:nvSpPr>
        <p:spPr>
          <a:xfrm>
            <a:off x="534372" y="6602501"/>
            <a:ext cx="134674" cy="134674"/>
          </a:xfrm>
          <a:prstGeom prst="ellipse">
            <a:avLst/>
          </a:prstGeom>
          <a:solidFill>
            <a:srgbClr val="DE2352">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279477C-27F4-7BDE-0260-B07EEB58D093}"/>
              </a:ext>
            </a:extLst>
          </p:cNvPr>
          <p:cNvSpPr/>
          <p:nvPr/>
        </p:nvSpPr>
        <p:spPr>
          <a:xfrm>
            <a:off x="716980" y="6602501"/>
            <a:ext cx="134674" cy="134674"/>
          </a:xfrm>
          <a:prstGeom prst="ellipse">
            <a:avLst/>
          </a:prstGeom>
          <a:solidFill>
            <a:srgbClr val="0070C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kstSylinder 15">
            <a:extLst>
              <a:ext uri="{FF2B5EF4-FFF2-40B4-BE49-F238E27FC236}">
                <a16:creationId xmlns:a16="http://schemas.microsoft.com/office/drawing/2014/main" id="{999813C2-AFED-B5C2-B04A-A016EB1A53D0}"/>
              </a:ext>
            </a:extLst>
          </p:cNvPr>
          <p:cNvSpPr txBox="1">
            <a:spLocks noChangeArrowheads="1"/>
          </p:cNvSpPr>
          <p:nvPr/>
        </p:nvSpPr>
        <p:spPr bwMode="auto">
          <a:xfrm>
            <a:off x="424004" y="1334006"/>
            <a:ext cx="66572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3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zh-CN" altLang="en-US" sz="3800" b="1" dirty="0">
                <a:solidFill>
                  <a:srgbClr val="00B050"/>
                </a:solidFill>
                <a:latin typeface="Exo" panose="02000503000000000000" pitchFamily="2" charset="77"/>
                <a:ea typeface="Roboto" pitchFamily="2" charset="0"/>
              </a:rPr>
              <a:t>報酬</a:t>
            </a:r>
          </a:p>
          <a:p>
            <a:pPr lvl="0" eaLnBrk="0" fontAlgn="base" hangingPunct="0">
              <a:lnSpc>
                <a:spcPct val="100000"/>
              </a:lnSpc>
              <a:spcBef>
                <a:spcPct val="0"/>
              </a:spcBef>
              <a:spcAft>
                <a:spcPct val="0"/>
              </a:spcAft>
              <a:buNone/>
              <a:defRPr/>
            </a:pPr>
            <a:r>
              <a:rPr lang="ja-JP" altLang="zh-CN" sz="2000" dirty="0">
                <a:solidFill>
                  <a:schemeClr val="tx1">
                    <a:lumMod val="50000"/>
                    <a:lumOff val="50000"/>
                  </a:schemeClr>
                </a:solidFill>
                <a:latin typeface="Roboto Light"/>
                <a:ea typeface="Roboto Light"/>
                <a:cs typeface="Roboto Light"/>
              </a:rPr>
              <a:t>当社は、印象的な50%のペイアウトを提供することで、コミュニティへの報酬において際立っています</a:t>
            </a:r>
            <a:endParaRPr lang="en-GB" altLang="en-US" sz="2000" b="1" u="none" strike="noStrike" kern="1200" cap="none" normalizeH="0" baseline="0" noProof="0" dirty="0">
              <a:ln>
                <a:noFill/>
              </a:ln>
              <a:effectLst/>
              <a:uLnTx/>
              <a:uFillTx/>
              <a:latin typeface="Roboto" pitchFamily="2" charset="0"/>
              <a:ea typeface="Roboto" pitchFamily="2" charset="0"/>
              <a:cs typeface="Roboto Light"/>
            </a:endParaRPr>
          </a:p>
        </p:txBody>
      </p:sp>
      <p:sp>
        <p:nvSpPr>
          <p:cNvPr id="34" name="TextBox 33">
            <a:extLst>
              <a:ext uri="{FF2B5EF4-FFF2-40B4-BE49-F238E27FC236}">
                <a16:creationId xmlns:a16="http://schemas.microsoft.com/office/drawing/2014/main" id="{32495DB2-AF44-0E5A-1B47-18B68FDBA853}"/>
              </a:ext>
            </a:extLst>
          </p:cNvPr>
          <p:cNvSpPr txBox="1"/>
          <p:nvPr/>
        </p:nvSpPr>
        <p:spPr>
          <a:xfrm>
            <a:off x="419100" y="2811613"/>
            <a:ext cx="7884927" cy="3293209"/>
          </a:xfrm>
          <a:prstGeom prst="rect">
            <a:avLst/>
          </a:prstGeom>
          <a:noFill/>
        </p:spPr>
        <p:txBody>
          <a:bodyPr wrap="square" lIns="91440" tIns="45720" rIns="91440" bIns="45720" rtlCol="0" anchor="t">
            <a:spAutoFit/>
          </a:bodyPr>
          <a:lstStyle/>
          <a:p>
            <a:pPr marL="342900" indent="-342900" algn="l">
              <a:buClr>
                <a:srgbClr val="00B050"/>
              </a:buClr>
              <a:buFont typeface="+mj-lt"/>
              <a:buAutoNum type="arabicPeriod"/>
            </a:pPr>
            <a:r>
              <a:rPr lang="ja-JP" altLang="ja-JP" dirty="0">
                <a:solidFill>
                  <a:srgbClr val="000000"/>
                </a:solidFill>
                <a:effectLst/>
                <a:latin typeface="Roboto Light"/>
                <a:ea typeface="Roboto Light"/>
                <a:cs typeface="Roboto Light"/>
              </a:rPr>
              <a:t>当社のバイナリープランは、ネットワークマーケティングにおいて史上最も収益性の高いものです。</a:t>
            </a:r>
          </a:p>
          <a:p>
            <a:pPr marL="285750" indent="-285750" algn="l">
              <a:lnSpc>
                <a:spcPct val="150000"/>
              </a:lnSpc>
              <a:buClr>
                <a:srgbClr val="00B050"/>
              </a:buClr>
              <a:buFont typeface="Wingdings" pitchFamily="2" charset="2"/>
              <a:buChar char="§"/>
            </a:pPr>
            <a:r>
              <a:rPr lang="zh-CN" altLang="ja-JP" dirty="0">
                <a:solidFill>
                  <a:srgbClr val="000000"/>
                </a:solidFill>
                <a:effectLst/>
                <a:latin typeface="Roboto Light"/>
                <a:ea typeface="Roboto Light"/>
                <a:cs typeface="Roboto Light"/>
              </a:rPr>
              <a:t>当社は毎週支払いを行っており、110週間以上毎週成功しています。</a:t>
            </a:r>
          </a:p>
          <a:p>
            <a:pPr marL="285750" indent="-285750">
              <a:lnSpc>
                <a:spcPct val="150000"/>
              </a:lnSpc>
              <a:buClr>
                <a:srgbClr val="00B050"/>
              </a:buClr>
              <a:buFont typeface="Wingdings" pitchFamily="2" charset="2"/>
              <a:buChar char="§"/>
            </a:pPr>
            <a:r>
              <a:rPr lang="ja-JP" altLang="zh-CN" dirty="0">
                <a:solidFill>
                  <a:srgbClr val="000000"/>
                </a:solidFill>
                <a:effectLst/>
                <a:latin typeface="Roboto Light"/>
                <a:ea typeface="Roboto Light"/>
                <a:cs typeface="Roboto Light"/>
              </a:rPr>
              <a:t>当社のトークンエコノミクスは簡単です。稼げば稼ぐほど、PNGVNトークンの長期的な価値が高まります。</a:t>
            </a:r>
            <a:endParaRPr lang="en-GB" dirty="0">
              <a:solidFill>
                <a:srgbClr val="000000"/>
              </a:solidFill>
              <a:latin typeface="Roboto Light"/>
              <a:ea typeface="Roboto Light"/>
              <a:cs typeface="Roboto Light"/>
            </a:endParaRPr>
          </a:p>
          <a:p>
            <a:pPr marL="285750" indent="-285750">
              <a:buClr>
                <a:srgbClr val="00B050"/>
              </a:buClr>
              <a:buFont typeface="Wingdings" pitchFamily="2" charset="2"/>
              <a:buChar char="§"/>
            </a:pPr>
            <a:r>
              <a:rPr lang="ja-JP" altLang="en-US">
                <a:latin typeface="Roboto Light"/>
                <a:ea typeface="Roboto Light"/>
                <a:cs typeface="Roboto Light"/>
              </a:rPr>
              <a:t>収益に上限はなく、好きなだけ稼ぐことができます。私たちは、私たちのコミュニティがこの分野で最大の収益者になることを望んでいます。</a:t>
            </a:r>
            <a:br>
              <a:rPr lang="en-GB" dirty="0">
                <a:latin typeface="Roboto Light" pitchFamily="2" charset="0"/>
                <a:ea typeface="Roboto Light" pitchFamily="2" charset="0"/>
              </a:rPr>
            </a:br>
            <a:r>
              <a:rPr lang="en-GB" sz="500" dirty="0">
                <a:solidFill>
                  <a:srgbClr val="000000"/>
                </a:solidFill>
                <a:latin typeface="Roboto Light"/>
                <a:ea typeface="Roboto Light"/>
                <a:cs typeface="Roboto Light"/>
              </a:rPr>
              <a:t> </a:t>
            </a:r>
            <a:endParaRPr lang="en-GB" sz="1200" dirty="0">
              <a:latin typeface="Roboto Light"/>
              <a:ea typeface="Roboto Light"/>
              <a:cs typeface="Roboto Light"/>
            </a:endParaRPr>
          </a:p>
          <a:p>
            <a:pPr algn="l">
              <a:buClr>
                <a:srgbClr val="DE2352"/>
              </a:buClr>
            </a:pPr>
            <a:br>
              <a:rPr lang="nb-NO" altLang="ja-JP" sz="1600" b="1" dirty="0">
                <a:solidFill>
                  <a:srgbClr val="000000"/>
                </a:solidFill>
                <a:effectLst/>
                <a:latin typeface="Roboto" pitchFamily="2" charset="0"/>
                <a:ea typeface="Roboto" pitchFamily="2" charset="0"/>
              </a:rPr>
            </a:br>
            <a:r>
              <a:rPr lang="ja-JP" altLang="en-US" sz="1600" b="1">
                <a:solidFill>
                  <a:srgbClr val="000000"/>
                </a:solidFill>
                <a:effectLst/>
                <a:latin typeface="Roboto" pitchFamily="2" charset="0"/>
                <a:ea typeface="Roboto" pitchFamily="2" charset="0"/>
              </a:rPr>
              <a:t>当</a:t>
            </a:r>
            <a:r>
              <a:rPr lang="ja-JP" altLang="en-US" sz="1600" b="1" dirty="0">
                <a:solidFill>
                  <a:srgbClr val="000000"/>
                </a:solidFill>
                <a:effectLst/>
                <a:latin typeface="Roboto" pitchFamily="2" charset="0"/>
                <a:ea typeface="Roboto" pitchFamily="2" charset="0"/>
              </a:rPr>
              <a:t>社では、報酬がすべての人にと</a:t>
            </a:r>
            <a:r>
              <a:rPr lang="ja-JP" altLang="en-US" sz="1600" b="1">
                <a:solidFill>
                  <a:srgbClr val="000000"/>
                </a:solidFill>
                <a:effectLst/>
                <a:latin typeface="Roboto" pitchFamily="2" charset="0"/>
                <a:ea typeface="Roboto" pitchFamily="2" charset="0"/>
              </a:rPr>
              <a:t>って三方とも勝ちの</a:t>
            </a:r>
            <a:r>
              <a:rPr lang="ja-JP" altLang="en-US" sz="1600" b="1" dirty="0">
                <a:solidFill>
                  <a:srgbClr val="000000"/>
                </a:solidFill>
                <a:effectLst/>
                <a:latin typeface="Roboto" pitchFamily="2" charset="0"/>
                <a:ea typeface="Roboto" pitchFamily="2" charset="0"/>
              </a:rPr>
              <a:t>関係を生み出します！</a:t>
            </a:r>
          </a:p>
          <a:p>
            <a:pPr marL="285750" indent="-285750">
              <a:buClr>
                <a:srgbClr val="DE2352"/>
              </a:buClr>
              <a:buFont typeface="Wingdings" pitchFamily="2" charset="2"/>
              <a:buChar char="§"/>
            </a:pPr>
            <a:endParaRPr lang="en-US" dirty="0">
              <a:latin typeface="Roboto Light" pitchFamily="2" charset="0"/>
              <a:ea typeface="Roboto Light" pitchFamily="2" charset="0"/>
            </a:endParaRPr>
          </a:p>
        </p:txBody>
      </p:sp>
    </p:spTree>
    <p:extLst>
      <p:ext uri="{BB962C8B-B14F-4D97-AF65-F5344CB8AC3E}">
        <p14:creationId xmlns:p14="http://schemas.microsoft.com/office/powerpoint/2010/main" val="301632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CEBC45-3D9A-F1F7-5F72-7A4195C9235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D6C8B0-057D-E20C-A90A-423BEE4F5408}"/>
              </a:ext>
            </a:extLst>
          </p:cNvPr>
          <p:cNvPicPr>
            <a:picLocks noChangeAspect="1"/>
          </p:cNvPicPr>
          <p:nvPr/>
        </p:nvPicPr>
        <p:blipFill>
          <a:blip r:embed="rId4">
            <a:alphaModFix amt="9000"/>
          </a:blip>
          <a:stretch>
            <a:fillRect/>
          </a:stretch>
        </p:blipFill>
        <p:spPr>
          <a:xfrm>
            <a:off x="5507182" y="2214453"/>
            <a:ext cx="7772400" cy="3916981"/>
          </a:xfrm>
          <a:prstGeom prst="rect">
            <a:avLst/>
          </a:prstGeom>
        </p:spPr>
      </p:pic>
      <p:pic>
        <p:nvPicPr>
          <p:cNvPr id="8" name="Picture 7" descr="A screenshot of a game  AI-generated content may be incorrect.">
            <a:extLst>
              <a:ext uri="{FF2B5EF4-FFF2-40B4-BE49-F238E27FC236}">
                <a16:creationId xmlns:a16="http://schemas.microsoft.com/office/drawing/2014/main" id="{014BA9C1-6432-1655-6EF1-EB1AA1F33988}"/>
              </a:ext>
            </a:extLst>
          </p:cNvPr>
          <p:cNvPicPr>
            <a:picLocks noChangeAspect="1"/>
          </p:cNvPicPr>
          <p:nvPr/>
        </p:nvPicPr>
        <p:blipFill>
          <a:blip r:embed="rId5">
            <a:alphaModFix/>
            <a:extLst>
              <a:ext uri="{28A0092B-C50C-407E-A947-70E740481C1C}">
                <a14:useLocalDpi xmlns:a14="http://schemas.microsoft.com/office/drawing/2010/main" val="0"/>
              </a:ext>
            </a:extLst>
          </a:blip>
          <a:srcRect l="-1" t="1159" r="67949" b="-2275"/>
          <a:stretch/>
        </p:blipFill>
        <p:spPr>
          <a:xfrm>
            <a:off x="9303329" y="1604167"/>
            <a:ext cx="2888672" cy="4744355"/>
          </a:xfrm>
          <a:prstGeom prst="rect">
            <a:avLst/>
          </a:prstGeom>
        </p:spPr>
      </p:pic>
      <p:sp>
        <p:nvSpPr>
          <p:cNvPr id="6" name="TekstSylinder 15">
            <a:extLst>
              <a:ext uri="{FF2B5EF4-FFF2-40B4-BE49-F238E27FC236}">
                <a16:creationId xmlns:a16="http://schemas.microsoft.com/office/drawing/2014/main" id="{DA170A73-891F-369D-312F-C023CF455234}"/>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5" name="TextBox 4">
            <a:extLst>
              <a:ext uri="{FF2B5EF4-FFF2-40B4-BE49-F238E27FC236}">
                <a16:creationId xmlns:a16="http://schemas.microsoft.com/office/drawing/2014/main" id="{1AC555A9-C4BA-0370-9356-A98FD4E7B687}"/>
              </a:ext>
            </a:extLst>
          </p:cNvPr>
          <p:cNvSpPr txBox="1"/>
          <p:nvPr/>
        </p:nvSpPr>
        <p:spPr>
          <a:xfrm>
            <a:off x="419101" y="2575962"/>
            <a:ext cx="8397380" cy="3177793"/>
          </a:xfrm>
          <a:prstGeom prst="rect">
            <a:avLst/>
          </a:prstGeom>
          <a:noFill/>
        </p:spPr>
        <p:txBody>
          <a:bodyPr wrap="square" lIns="91440" tIns="45720" rIns="91440" bIns="45720" rtlCol="0" anchor="t">
            <a:spAutoFit/>
          </a:bodyPr>
          <a:lstStyle/>
          <a:p>
            <a:pPr marL="285750" indent="-285750" algn="l">
              <a:lnSpc>
                <a:spcPct val="150000"/>
              </a:lnSpc>
              <a:buClr>
                <a:srgbClr val="00B050"/>
              </a:buClr>
              <a:buFont typeface="Wingdings" pitchFamily="2" charset="2"/>
              <a:buChar char="§"/>
            </a:pPr>
            <a:r>
              <a:rPr lang="ja-JP" altLang="zh-CN" sz="1700" dirty="0">
                <a:solidFill>
                  <a:srgbClr val="000000"/>
                </a:solidFill>
                <a:effectLst/>
                <a:latin typeface="Roboto Light"/>
                <a:ea typeface="Roboto Light"/>
                <a:cs typeface="Roboto Light"/>
              </a:rPr>
              <a:t>この画期的な機能的なNFTは、稼ぎ、学び、成長することを可能にします。</a:t>
            </a:r>
          </a:p>
          <a:p>
            <a:pPr marL="285750" indent="-285750" algn="l">
              <a:lnSpc>
                <a:spcPct val="150000"/>
              </a:lnSpc>
              <a:buClr>
                <a:srgbClr val="00B050"/>
              </a:buClr>
              <a:buFont typeface="Wingdings" pitchFamily="2" charset="2"/>
              <a:buChar char="§"/>
            </a:pPr>
            <a:r>
              <a:rPr lang="zh-CN" altLang="ja-JP" sz="1700" dirty="0">
                <a:solidFill>
                  <a:srgbClr val="000000"/>
                </a:solidFill>
                <a:effectLst/>
                <a:latin typeface="Roboto Light"/>
                <a:ea typeface="Roboto Light"/>
                <a:cs typeface="Roboto Light"/>
              </a:rPr>
              <a:t>アクティブ、パッシブ、長期的な成長収入を提供します。</a:t>
            </a:r>
          </a:p>
          <a:p>
            <a:pPr marL="285750" indent="-285750" algn="l">
              <a:lnSpc>
                <a:spcPct val="150000"/>
              </a:lnSpc>
              <a:buClr>
                <a:srgbClr val="00B050"/>
              </a:buClr>
              <a:buFont typeface="Wingdings" pitchFamily="2" charset="2"/>
              <a:buChar char="§"/>
            </a:pPr>
            <a:r>
              <a:rPr lang="ja-JP" altLang="en-US" sz="1700" dirty="0">
                <a:solidFill>
                  <a:srgbClr val="000000"/>
                </a:solidFill>
                <a:effectLst/>
                <a:latin typeface="Roboto Light"/>
                <a:ea typeface="Roboto Light"/>
                <a:cs typeface="Roboto Light"/>
              </a:rPr>
              <a:t>NFTはWeb 3の未来であり、私たちはすでにこの機会を捉えています。</a:t>
            </a:r>
            <a:endParaRPr lang="en-GB" sz="800" dirty="0">
              <a:solidFill>
                <a:srgbClr val="000000"/>
              </a:solidFill>
              <a:effectLst/>
              <a:latin typeface="Roboto Light"/>
              <a:ea typeface="Roboto Light"/>
              <a:cs typeface="Roboto Light"/>
            </a:endParaRPr>
          </a:p>
          <a:p>
            <a:pPr marL="285750" indent="-285750" algn="l">
              <a:lnSpc>
                <a:spcPct val="150000"/>
              </a:lnSpc>
              <a:buClr>
                <a:srgbClr val="00B050"/>
              </a:buClr>
              <a:buFont typeface="Wingdings" pitchFamily="2" charset="2"/>
              <a:buChar char="§"/>
            </a:pPr>
            <a:r>
              <a:rPr lang="ja-JP" altLang="ja-JP" sz="1700" dirty="0">
                <a:solidFill>
                  <a:srgbClr val="000000"/>
                </a:solidFill>
                <a:effectLst/>
                <a:latin typeface="Roboto Light"/>
                <a:ea typeface="Roboto Light"/>
                <a:cs typeface="Roboto Light"/>
              </a:rPr>
              <a:t>購入した各NFTには、PNGVNトークンと素晴らしいビジネスチャンスが付属していま</a:t>
            </a:r>
            <a:r>
              <a:rPr lang="ja-JP" altLang="ja-JP" sz="1700">
                <a:solidFill>
                  <a:srgbClr val="000000"/>
                </a:solidFill>
                <a:effectLst/>
                <a:latin typeface="Roboto Light"/>
                <a:ea typeface="Roboto Light"/>
                <a:cs typeface="Roboto Light"/>
              </a:rPr>
              <a:t>す。</a:t>
            </a:r>
            <a:endParaRPr lang="nb-NO" altLang="ja-JP" sz="1700" dirty="0">
              <a:solidFill>
                <a:srgbClr val="000000"/>
              </a:solidFill>
              <a:effectLst/>
              <a:latin typeface="Roboto Light"/>
              <a:ea typeface="Roboto Light"/>
              <a:cs typeface="Roboto Light"/>
            </a:endParaRPr>
          </a:p>
          <a:p>
            <a:pPr algn="l">
              <a:buClr>
                <a:srgbClr val="00B050"/>
              </a:buClr>
            </a:pPr>
            <a:br>
              <a:rPr lang="nb-NO" sz="1700" dirty="0">
                <a:solidFill>
                  <a:srgbClr val="000000"/>
                </a:solidFill>
                <a:effectLst/>
                <a:latin typeface="Roboto Light"/>
                <a:ea typeface="Roboto Light"/>
                <a:cs typeface="Roboto Light"/>
              </a:rPr>
            </a:br>
            <a:endParaRPr lang="en-GB" sz="800" dirty="0">
              <a:solidFill>
                <a:srgbClr val="000000"/>
              </a:solidFill>
              <a:effectLst/>
              <a:latin typeface="Roboto Light"/>
              <a:ea typeface="Roboto Light"/>
              <a:cs typeface="Roboto Light"/>
            </a:endParaRPr>
          </a:p>
          <a:p>
            <a:pPr algn="l"/>
            <a:r>
              <a:rPr lang="ja-JP" altLang="zh-CN" sz="2400" dirty="0">
                <a:solidFill>
                  <a:srgbClr val="000000"/>
                </a:solidFill>
                <a:effectLst/>
                <a:latin typeface="Roboto Medium"/>
                <a:ea typeface="Roboto Medium"/>
                <a:cs typeface="Roboto Medium"/>
              </a:rPr>
              <a:t>これまでに経験したことのない、並外れた旅にご参加ください！</a:t>
            </a:r>
          </a:p>
        </p:txBody>
      </p:sp>
      <p:sp>
        <p:nvSpPr>
          <p:cNvPr id="9" name="Oval 8">
            <a:extLst>
              <a:ext uri="{FF2B5EF4-FFF2-40B4-BE49-F238E27FC236}">
                <a16:creationId xmlns:a16="http://schemas.microsoft.com/office/drawing/2014/main" id="{8955C5E6-5821-1556-99C2-A451CD7402C8}"/>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D47DF57-91DB-A31F-24B1-99937DB03E93}"/>
              </a:ext>
            </a:extLst>
          </p:cNvPr>
          <p:cNvSpPr/>
          <p:nvPr/>
        </p:nvSpPr>
        <p:spPr>
          <a:xfrm>
            <a:off x="351764" y="6603632"/>
            <a:ext cx="134674" cy="134674"/>
          </a:xfrm>
          <a:prstGeom prst="ellipse">
            <a:avLst/>
          </a:prstGeom>
          <a:solidFill>
            <a:srgbClr val="FFC00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6DE1897-7864-0693-592A-99D8FB944897}"/>
              </a:ext>
            </a:extLst>
          </p:cNvPr>
          <p:cNvSpPr/>
          <p:nvPr/>
        </p:nvSpPr>
        <p:spPr>
          <a:xfrm>
            <a:off x="534372" y="6602501"/>
            <a:ext cx="134674" cy="134674"/>
          </a:xfrm>
          <a:prstGeom prst="ellipse">
            <a:avLst/>
          </a:prstGeom>
          <a:solidFill>
            <a:srgbClr val="DE2352">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2632473-27E1-BD84-D319-2FAF6ED269ED}"/>
              </a:ext>
            </a:extLst>
          </p:cNvPr>
          <p:cNvSpPr/>
          <p:nvPr/>
        </p:nvSpPr>
        <p:spPr>
          <a:xfrm>
            <a:off x="716980" y="6602501"/>
            <a:ext cx="134674" cy="134674"/>
          </a:xfrm>
          <a:prstGeom prst="ellipse">
            <a:avLst/>
          </a:prstGeom>
          <a:solidFill>
            <a:srgbClr val="0070C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Sylinder 15">
            <a:extLst>
              <a:ext uri="{FF2B5EF4-FFF2-40B4-BE49-F238E27FC236}">
                <a16:creationId xmlns:a16="http://schemas.microsoft.com/office/drawing/2014/main" id="{805BF04F-30AB-41B9-E748-CEA31E837108}"/>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00B050"/>
                </a:solidFill>
                <a:latin typeface="Exo" panose="02000503000000000000" pitchFamily="2" charset="77"/>
                <a:ea typeface="Roboto" pitchFamily="2" charset="0"/>
              </a:rPr>
              <a:t>50%</a:t>
            </a:r>
            <a:endParaRPr kumimoji="0" lang="en-GB" altLang="en-US" sz="500" b="1" i="0" u="none" strike="noStrike" kern="1200" cap="none" spc="0" normalizeH="0" baseline="0" noProof="0" dirty="0">
              <a:ln>
                <a:noFill/>
              </a:ln>
              <a:solidFill>
                <a:srgbClr val="00B050"/>
              </a:solidFill>
              <a:effectLst/>
              <a:uLnTx/>
              <a:uFillTx/>
              <a:latin typeface="Exo" panose="02000503000000000000" pitchFamily="2" charset="77"/>
              <a:ea typeface="Roboto" pitchFamily="2" charset="0"/>
            </a:endParaRPr>
          </a:p>
        </p:txBody>
      </p:sp>
      <p:sp>
        <p:nvSpPr>
          <p:cNvPr id="3" name="TekstSylinder 15">
            <a:extLst>
              <a:ext uri="{FF2B5EF4-FFF2-40B4-BE49-F238E27FC236}">
                <a16:creationId xmlns:a16="http://schemas.microsoft.com/office/drawing/2014/main" id="{173F69C7-7EEE-076A-8562-56DEE29B9385}"/>
              </a:ext>
            </a:extLst>
          </p:cNvPr>
          <p:cNvSpPr txBox="1">
            <a:spLocks noChangeArrowheads="1"/>
          </p:cNvSpPr>
          <p:nvPr/>
        </p:nvSpPr>
        <p:spPr bwMode="auto">
          <a:xfrm>
            <a:off x="424004" y="1334006"/>
            <a:ext cx="11405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en-US" altLang="zh-CN" sz="4000" b="1" dirty="0">
                <a:solidFill>
                  <a:srgbClr val="00B050"/>
                </a:solidFill>
                <a:latin typeface="Exo" panose="02000503000000000000" pitchFamily="2" charset="77"/>
                <a:ea typeface="Roboto" pitchFamily="2" charset="0"/>
              </a:rPr>
              <a:t>NFT製品</a:t>
            </a:r>
          </a:p>
          <a:p>
            <a:pPr lvl="0" eaLnBrk="0" fontAlgn="base" hangingPunct="0">
              <a:lnSpc>
                <a:spcPct val="100000"/>
              </a:lnSpc>
              <a:spcBef>
                <a:spcPct val="0"/>
              </a:spcBef>
              <a:spcAft>
                <a:spcPct val="0"/>
              </a:spcAft>
              <a:buNone/>
              <a:defRPr/>
            </a:pPr>
            <a:r>
              <a:rPr lang="en-US" altLang="ja-JP" sz="2000" dirty="0">
                <a:solidFill>
                  <a:schemeClr val="tx1">
                    <a:lumMod val="50000"/>
                    <a:lumOff val="50000"/>
                  </a:schemeClr>
                </a:solidFill>
                <a:latin typeface="Roboto Light"/>
                <a:ea typeface="Roboto Light"/>
                <a:cs typeface="Roboto Light"/>
              </a:rPr>
              <a:t>当社の製品であるSophisticated PNGVNは、ステロイド上のNFTです！</a:t>
            </a:r>
            <a:endParaRPr lang="en-GB" altLang="en-US" b="1" u="none" strike="noStrike" kern="1200" cap="none" normalizeH="0" baseline="0" noProof="0" dirty="0">
              <a:ln>
                <a:noFill/>
              </a:ln>
              <a:effectLst/>
              <a:uLnTx/>
              <a:uFillTx/>
              <a:latin typeface="Roboto" pitchFamily="2" charset="0"/>
              <a:ea typeface="Roboto" pitchFamily="2" charset="0"/>
              <a:cs typeface="Roboto Light"/>
            </a:endParaRPr>
          </a:p>
        </p:txBody>
      </p:sp>
    </p:spTree>
    <p:extLst>
      <p:ext uri="{BB962C8B-B14F-4D97-AF65-F5344CB8AC3E}">
        <p14:creationId xmlns:p14="http://schemas.microsoft.com/office/powerpoint/2010/main" val="2103318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28A01B-922C-FF78-DEB3-66540004C95C}"/>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08162FF4-92EC-996D-2931-58848867A953}"/>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4" name="TekstSylinder 15">
            <a:extLst>
              <a:ext uri="{FF2B5EF4-FFF2-40B4-BE49-F238E27FC236}">
                <a16:creationId xmlns:a16="http://schemas.microsoft.com/office/drawing/2014/main" id="{53BB8EB4-EDE0-E604-A880-5FA375ABD6D3}"/>
              </a:ext>
            </a:extLst>
          </p:cNvPr>
          <p:cNvSpPr txBox="1">
            <a:spLocks noChangeArrowheads="1"/>
          </p:cNvSpPr>
          <p:nvPr/>
        </p:nvSpPr>
        <p:spPr bwMode="auto">
          <a:xfrm>
            <a:off x="424004" y="1334006"/>
            <a:ext cx="11405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en-US" altLang="ja-JP" sz="4000" b="1" dirty="0">
                <a:solidFill>
                  <a:srgbClr val="00B050"/>
                </a:solidFill>
                <a:latin typeface="Exo" panose="02000503000000000000" pitchFamily="2" charset="77"/>
                <a:ea typeface="Roboto" pitchFamily="2" charset="0"/>
              </a:rPr>
              <a:t>PNGVNトークン</a:t>
            </a:r>
          </a:p>
          <a:p>
            <a:pPr eaLnBrk="0" fontAlgn="base" hangingPunct="0">
              <a:lnSpc>
                <a:spcPct val="100000"/>
              </a:lnSpc>
              <a:spcBef>
                <a:spcPct val="0"/>
              </a:spcBef>
              <a:spcAft>
                <a:spcPct val="0"/>
              </a:spcAft>
              <a:buNone/>
              <a:defRPr/>
            </a:pPr>
            <a:r>
              <a:rPr lang="ja-JP" altLang="zh-CN" sz="2000" noProof="0" dirty="0">
                <a:solidFill>
                  <a:schemeClr val="tx1">
                    <a:lumMod val="50000"/>
                    <a:lumOff val="50000"/>
                  </a:schemeClr>
                </a:solidFill>
                <a:latin typeface="Roboto Light"/>
                <a:ea typeface="Roboto Light"/>
                <a:cs typeface="Roboto Light"/>
              </a:rPr>
              <a:t>80社の価値を1つのトークンに</a:t>
            </a:r>
            <a:endParaRPr lang="en-GB" altLang="en-US" sz="2000" u="none" strike="noStrike" kern="1200" cap="none" normalizeH="0" baseline="0" noProof="0" dirty="0">
              <a:ln>
                <a:noFill/>
              </a:ln>
              <a:solidFill>
                <a:schemeClr val="tx1">
                  <a:lumMod val="50000"/>
                  <a:lumOff val="50000"/>
                </a:schemeClr>
              </a:solidFill>
              <a:effectLst/>
              <a:uLnTx/>
              <a:uFillTx/>
              <a:latin typeface="Roboto Light"/>
              <a:ea typeface="Roboto Light"/>
              <a:cs typeface="Roboto Light"/>
            </a:endParaRPr>
          </a:p>
        </p:txBody>
      </p:sp>
      <p:sp>
        <p:nvSpPr>
          <p:cNvPr id="5" name="TextBox 4">
            <a:extLst>
              <a:ext uri="{FF2B5EF4-FFF2-40B4-BE49-F238E27FC236}">
                <a16:creationId xmlns:a16="http://schemas.microsoft.com/office/drawing/2014/main" id="{276A5F59-55D5-002B-4B4D-A6FF712AFC07}"/>
              </a:ext>
            </a:extLst>
          </p:cNvPr>
          <p:cNvSpPr txBox="1"/>
          <p:nvPr/>
        </p:nvSpPr>
        <p:spPr>
          <a:xfrm>
            <a:off x="419101" y="2479721"/>
            <a:ext cx="8794172" cy="3046988"/>
          </a:xfrm>
          <a:prstGeom prst="rect">
            <a:avLst/>
          </a:prstGeom>
          <a:noFill/>
        </p:spPr>
        <p:txBody>
          <a:bodyPr wrap="square" lIns="91440" tIns="45720" rIns="91440" bIns="45720" rtlCol="0" anchor="t">
            <a:spAutoFit/>
          </a:bodyPr>
          <a:lstStyle>
            <a:lvl1pPr>
              <a:defRPr sz="1800"/>
            </a:lvl1pPr>
          </a:lstStyle>
          <a:p>
            <a:pPr marL="285750" indent="-285750" algn="l">
              <a:buClr>
                <a:srgbClr val="00B050"/>
              </a:buClr>
              <a:buFont typeface="Wingdings" pitchFamily="2" charset="2"/>
              <a:buChar char="§"/>
            </a:pPr>
            <a:r>
              <a:rPr lang="ja-JP" altLang="zh-CN" sz="1800" dirty="0">
                <a:solidFill>
                  <a:srgbClr val="000000"/>
                </a:solidFill>
                <a:effectLst/>
                <a:latin typeface="Roboto Light"/>
                <a:ea typeface="Roboto Light"/>
                <a:cs typeface="Roboto Light"/>
              </a:rPr>
              <a:t>PNGVNトークンは、活況を呈している市場への投資によって裏付けられているため、安全です。</a:t>
            </a:r>
          </a:p>
          <a:p>
            <a:pPr marL="285750" indent="-285750">
              <a:buClr>
                <a:srgbClr val="00B050"/>
              </a:buClr>
              <a:buFont typeface="Wingdings" pitchFamily="2" charset="2"/>
              <a:buChar char="§"/>
            </a:pPr>
            <a:r>
              <a:rPr lang="ja-JP" altLang="zh-CN" sz="1800" dirty="0">
                <a:solidFill>
                  <a:srgbClr val="000000"/>
                </a:solidFill>
                <a:latin typeface="Roboto Light"/>
                <a:ea typeface="Roboto Light"/>
                <a:cs typeface="Roboto Light"/>
              </a:rPr>
              <a:t>1つのPNGVNトークンで、80社の暗号資産企業への投資をすべて1か所で行うことができます。</a:t>
            </a:r>
          </a:p>
          <a:p>
            <a:pPr marL="285750" indent="-285750" algn="l">
              <a:buClr>
                <a:srgbClr val="00B050"/>
              </a:buClr>
              <a:buFont typeface="Wingdings" pitchFamily="2" charset="2"/>
              <a:buChar char="§"/>
            </a:pPr>
            <a:r>
              <a:rPr lang="zh-CN" altLang="ja-JP" sz="1800" dirty="0">
                <a:solidFill>
                  <a:srgbClr val="000000"/>
                </a:solidFill>
                <a:latin typeface="Roboto Light"/>
                <a:ea typeface="Roboto Light"/>
                <a:cs typeface="Roboto Light"/>
              </a:rPr>
              <a:t>PNGVNトークンを使用すると、最も簡単な方法で暗号資産ポートフォリオを構築できます。</a:t>
            </a:r>
            <a:endParaRPr lang="en-GB" dirty="0">
              <a:solidFill>
                <a:srgbClr val="000000"/>
              </a:solidFill>
              <a:effectLst/>
              <a:latin typeface="Roboto Light"/>
              <a:ea typeface="Roboto Light"/>
              <a:cs typeface="Roboto Light"/>
            </a:endParaRPr>
          </a:p>
          <a:p>
            <a:pPr marL="285750" indent="-285750" algn="l">
              <a:buClr>
                <a:srgbClr val="00B050"/>
              </a:buClr>
              <a:buFont typeface="Wingdings" pitchFamily="2" charset="2"/>
              <a:buChar char="§"/>
            </a:pPr>
            <a:r>
              <a:rPr lang="ja-JP" altLang="ja-JP" sz="1800" dirty="0">
                <a:solidFill>
                  <a:srgbClr val="000000"/>
                </a:solidFill>
                <a:effectLst/>
                <a:latin typeface="Roboto Light" pitchFamily="2" charset="0"/>
                <a:ea typeface="Roboto Light" pitchFamily="2" charset="0"/>
              </a:rPr>
              <a:t>Ethereumブロックチェーン上のERC20トークンとして、最高のプロトコルに従い、パフォーマンスを追跡するのに役立つ固定供給があります。</a:t>
            </a:r>
          </a:p>
          <a:p>
            <a:pPr marL="285750" indent="-285750" algn="l">
              <a:buClr>
                <a:srgbClr val="00B050"/>
              </a:buClr>
              <a:buFont typeface="Wingdings" pitchFamily="2" charset="2"/>
              <a:buChar char="§"/>
            </a:pPr>
            <a:r>
              <a:rPr lang="ja-JP" altLang="zh-CN" sz="1800" dirty="0">
                <a:solidFill>
                  <a:srgbClr val="000000"/>
                </a:solidFill>
                <a:effectLst/>
                <a:latin typeface="Roboto Light"/>
                <a:ea typeface="Roboto Light"/>
                <a:cs typeface="Roboto Light"/>
              </a:rPr>
              <a:t>所有するトークンが多いほど、収益の分け前が大きくなります。</a:t>
            </a:r>
          </a:p>
          <a:p>
            <a:pPr algn="l"/>
            <a:endParaRPr lang="en-GB" dirty="0">
              <a:solidFill>
                <a:srgbClr val="000000"/>
              </a:solidFill>
              <a:effectLst/>
              <a:latin typeface="Roboto Light" pitchFamily="2" charset="0"/>
              <a:ea typeface="Roboto Light" pitchFamily="2" charset="0"/>
            </a:endParaRPr>
          </a:p>
          <a:p>
            <a:pPr algn="l"/>
            <a:r>
              <a:rPr lang="ja-JP" altLang="zh-CN" sz="1800" dirty="0">
                <a:solidFill>
                  <a:srgbClr val="000000"/>
                </a:solidFill>
                <a:effectLst/>
                <a:latin typeface="Roboto Light"/>
                <a:ea typeface="Roboto Light"/>
                <a:cs typeface="Roboto Light"/>
              </a:rPr>
              <a:t>PNGVNトークンは取引可能ですが、その真の価値は長期保有にあります。</a:t>
            </a:r>
          </a:p>
          <a:p>
            <a:r>
              <a:rPr lang="zh-CN" altLang="ja-JP" sz="1800" dirty="0">
                <a:solidFill>
                  <a:srgbClr val="000000"/>
                </a:solidFill>
                <a:latin typeface="Roboto Light"/>
                <a:ea typeface="Roboto Light"/>
                <a:cs typeface="Roboto Light"/>
              </a:rPr>
              <a:t>PNGVNへの投資家は、将来の収益予測に焦点を当てる必要があります。優れた資産と同様に、長期的に保有するのが最善です。</a:t>
            </a:r>
          </a:p>
        </p:txBody>
      </p:sp>
      <p:sp>
        <p:nvSpPr>
          <p:cNvPr id="7" name="Oval 6">
            <a:extLst>
              <a:ext uri="{FF2B5EF4-FFF2-40B4-BE49-F238E27FC236}">
                <a16:creationId xmlns:a16="http://schemas.microsoft.com/office/drawing/2014/main" id="{C2F241DC-9366-F5EF-8100-ACD79940E435}"/>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23D870E-A223-A552-BE2B-BB432BAA6440}"/>
              </a:ext>
            </a:extLst>
          </p:cNvPr>
          <p:cNvSpPr/>
          <p:nvPr/>
        </p:nvSpPr>
        <p:spPr>
          <a:xfrm>
            <a:off x="351764" y="6603632"/>
            <a:ext cx="134674" cy="134674"/>
          </a:xfrm>
          <a:prstGeom prst="ellipse">
            <a:avLst/>
          </a:prstGeom>
          <a:solidFill>
            <a:srgbClr val="FFC00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E8B4B80-116D-1079-B2C4-0F17E44E8941}"/>
              </a:ext>
            </a:extLst>
          </p:cNvPr>
          <p:cNvSpPr/>
          <p:nvPr/>
        </p:nvSpPr>
        <p:spPr>
          <a:xfrm>
            <a:off x="534372" y="6602501"/>
            <a:ext cx="134674" cy="134674"/>
          </a:xfrm>
          <a:prstGeom prst="ellipse">
            <a:avLst/>
          </a:prstGeom>
          <a:solidFill>
            <a:srgbClr val="DE2352">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6F6D09D-943E-760A-9E4C-A349005A1CB3}"/>
              </a:ext>
            </a:extLst>
          </p:cNvPr>
          <p:cNvSpPr/>
          <p:nvPr/>
        </p:nvSpPr>
        <p:spPr>
          <a:xfrm>
            <a:off x="716980" y="6602501"/>
            <a:ext cx="134674" cy="134674"/>
          </a:xfrm>
          <a:prstGeom prst="ellipse">
            <a:avLst/>
          </a:prstGeom>
          <a:solidFill>
            <a:srgbClr val="0070C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Sylinder 15">
            <a:extLst>
              <a:ext uri="{FF2B5EF4-FFF2-40B4-BE49-F238E27FC236}">
                <a16:creationId xmlns:a16="http://schemas.microsoft.com/office/drawing/2014/main" id="{2DD7D9BF-4E29-A5F3-DBA8-A573247B4C84}"/>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00B050"/>
                </a:solidFill>
                <a:latin typeface="Exo" panose="02000503000000000000" pitchFamily="2" charset="77"/>
                <a:ea typeface="Roboto" pitchFamily="2" charset="0"/>
              </a:rPr>
              <a:t>50%</a:t>
            </a:r>
            <a:endParaRPr kumimoji="0" lang="en-GB" altLang="en-US" sz="500" b="1" i="0" u="none" strike="noStrike" kern="1200" cap="none" spc="0" normalizeH="0" baseline="0" noProof="0" dirty="0">
              <a:ln>
                <a:noFill/>
              </a:ln>
              <a:solidFill>
                <a:srgbClr val="00B050"/>
              </a:solidFill>
              <a:effectLst/>
              <a:uLnTx/>
              <a:uFillTx/>
              <a:latin typeface="Exo" panose="02000503000000000000" pitchFamily="2" charset="77"/>
              <a:ea typeface="Roboto" pitchFamily="2" charset="0"/>
            </a:endParaRPr>
          </a:p>
        </p:txBody>
      </p:sp>
    </p:spTree>
    <p:extLst>
      <p:ext uri="{BB962C8B-B14F-4D97-AF65-F5344CB8AC3E}">
        <p14:creationId xmlns:p14="http://schemas.microsoft.com/office/powerpoint/2010/main" val="699936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CD1940-5C18-C6F1-E2B1-ABEB7D3E680D}"/>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B4D58F52-D33D-9628-12F4-C5601ACAB305}"/>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5" name="TextBox 4">
            <a:extLst>
              <a:ext uri="{FF2B5EF4-FFF2-40B4-BE49-F238E27FC236}">
                <a16:creationId xmlns:a16="http://schemas.microsoft.com/office/drawing/2014/main" id="{747C86EA-6936-470D-212B-2B132A82C75D}"/>
              </a:ext>
            </a:extLst>
          </p:cNvPr>
          <p:cNvSpPr txBox="1"/>
          <p:nvPr/>
        </p:nvSpPr>
        <p:spPr>
          <a:xfrm>
            <a:off x="419101" y="4831496"/>
            <a:ext cx="10265017" cy="1600438"/>
          </a:xfrm>
          <a:prstGeom prst="rect">
            <a:avLst/>
          </a:prstGeom>
          <a:noFill/>
        </p:spPr>
        <p:txBody>
          <a:bodyPr wrap="square" lIns="91440" tIns="45720" rIns="91440" bIns="45720" rtlCol="0" anchor="t">
            <a:spAutoFit/>
          </a:bodyPr>
          <a:lstStyle/>
          <a:p>
            <a:pPr algn="l"/>
            <a:r>
              <a:rPr lang="ja-JP" altLang="zh-CN" sz="1400" dirty="0">
                <a:effectLst/>
                <a:latin typeface="Roboto Medium" pitchFamily="2" charset="0"/>
                <a:ea typeface="Roboto Light" pitchFamily="2" charset="0"/>
              </a:rPr>
              <a:t>インデックスは、株式のコレクションと同様に、投資グループのパフォーマンスを追跡する方法です。</a:t>
            </a:r>
          </a:p>
          <a:p>
            <a:r>
              <a:rPr lang="ja-JP" altLang="zh-CN" sz="1400" dirty="0">
                <a:effectLst/>
                <a:latin typeface="Roboto Medium" pitchFamily="2" charset="0"/>
                <a:ea typeface="Roboto Light"/>
                <a:cs typeface="Roboto Light"/>
              </a:rPr>
              <a:t>PNGVNインデックスは、総売上高の25%をNFT、暗号資産、AIの多様な組み合わせに投資することで、これをさらに一歩進めます。これらの急速に成長している分野で80社の主要企業を慎重に選択し、最先端のテクノロジーへのアクセスを提供します。</a:t>
            </a:r>
          </a:p>
          <a:p>
            <a:pPr algn="l"/>
            <a:endParaRPr lang="en-GB" sz="1400" dirty="0">
              <a:effectLst/>
              <a:latin typeface="Roboto Medium" pitchFamily="2" charset="0"/>
              <a:ea typeface="Roboto Medium" pitchFamily="2" charset="0"/>
            </a:endParaRPr>
          </a:p>
          <a:p>
            <a:pPr algn="l"/>
            <a:r>
              <a:rPr lang="zh-CN" altLang="ja-JP" sz="1400" dirty="0">
                <a:effectLst/>
                <a:latin typeface="Roboto Medium" pitchFamily="2" charset="0"/>
                <a:ea typeface="Roboto Light"/>
                <a:cs typeface="Roboto Light"/>
              </a:rPr>
              <a:t>当社のインデックスは、リスクを軽減するために均等に加重されており、経験豊富な専門家によって積極的に管理されています。大手企業に焦点を当て、今後3〜5年間で600%の成長が見込まれるPNGVNインデックスは、強力な長期投資オプションを提供します。</a:t>
            </a:r>
          </a:p>
        </p:txBody>
      </p:sp>
      <p:sp>
        <p:nvSpPr>
          <p:cNvPr id="4" name="TekstSylinder 15">
            <a:extLst>
              <a:ext uri="{FF2B5EF4-FFF2-40B4-BE49-F238E27FC236}">
                <a16:creationId xmlns:a16="http://schemas.microsoft.com/office/drawing/2014/main" id="{ABA0989F-2AE4-DD00-D253-7BC350D9B32F}"/>
              </a:ext>
            </a:extLst>
          </p:cNvPr>
          <p:cNvSpPr txBox="1">
            <a:spLocks noChangeArrowheads="1"/>
          </p:cNvSpPr>
          <p:nvPr/>
        </p:nvSpPr>
        <p:spPr bwMode="auto">
          <a:xfrm>
            <a:off x="424004" y="1334006"/>
            <a:ext cx="114054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3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ja-JP" altLang="en-US" sz="3800" b="1" dirty="0">
                <a:solidFill>
                  <a:srgbClr val="FFC000"/>
                </a:solidFill>
                <a:latin typeface="Exo" panose="02000503000000000000" pitchFamily="2" charset="77"/>
                <a:ea typeface="Roboto" pitchFamily="2" charset="0"/>
              </a:rPr>
              <a:t>PNGVNインデックス</a:t>
            </a:r>
          </a:p>
        </p:txBody>
      </p:sp>
      <p:sp>
        <p:nvSpPr>
          <p:cNvPr id="7" name="Oval 6">
            <a:extLst>
              <a:ext uri="{FF2B5EF4-FFF2-40B4-BE49-F238E27FC236}">
                <a16:creationId xmlns:a16="http://schemas.microsoft.com/office/drawing/2014/main" id="{10DEFCA9-20A1-1421-2975-C47497C1A04E}"/>
              </a:ext>
            </a:extLst>
          </p:cNvPr>
          <p:cNvSpPr/>
          <p:nvPr/>
        </p:nvSpPr>
        <p:spPr>
          <a:xfrm>
            <a:off x="169155" y="6602501"/>
            <a:ext cx="134674" cy="134674"/>
          </a:xfrm>
          <a:prstGeom prst="ellipse">
            <a:avLst/>
          </a:prstGeom>
          <a:solidFill>
            <a:srgbClr val="00B050">
              <a:alpha val="545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6207C7E-6546-6FC2-431E-897C7BB97218}"/>
              </a:ext>
            </a:extLst>
          </p:cNvPr>
          <p:cNvSpPr/>
          <p:nvPr/>
        </p:nvSpPr>
        <p:spPr>
          <a:xfrm>
            <a:off x="351764" y="6603632"/>
            <a:ext cx="134674" cy="13467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4D2FD4-E01C-9798-423A-31542BF27CE8}"/>
              </a:ext>
            </a:extLst>
          </p:cNvPr>
          <p:cNvSpPr/>
          <p:nvPr/>
        </p:nvSpPr>
        <p:spPr>
          <a:xfrm>
            <a:off x="534372" y="6602501"/>
            <a:ext cx="134674" cy="134674"/>
          </a:xfrm>
          <a:prstGeom prst="ellipse">
            <a:avLst/>
          </a:prstGeom>
          <a:solidFill>
            <a:srgbClr val="DE2352">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438CAEF-4A5A-12A5-4926-02AF8C129141}"/>
              </a:ext>
            </a:extLst>
          </p:cNvPr>
          <p:cNvSpPr/>
          <p:nvPr/>
        </p:nvSpPr>
        <p:spPr>
          <a:xfrm>
            <a:off x="716980" y="6602501"/>
            <a:ext cx="134674" cy="134674"/>
          </a:xfrm>
          <a:prstGeom prst="ellipse">
            <a:avLst/>
          </a:prstGeom>
          <a:solidFill>
            <a:srgbClr val="0070C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Sylinder 15">
            <a:extLst>
              <a:ext uri="{FF2B5EF4-FFF2-40B4-BE49-F238E27FC236}">
                <a16:creationId xmlns:a16="http://schemas.microsoft.com/office/drawing/2014/main" id="{A640A767-3555-3549-A607-D3743EC1400E}"/>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1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FFC000"/>
                </a:solidFill>
                <a:latin typeface="Exo" panose="02000503000000000000" pitchFamily="2" charset="77"/>
                <a:ea typeface="Roboto" pitchFamily="2" charset="0"/>
              </a:rPr>
              <a:t>25%</a:t>
            </a:r>
            <a:endParaRPr kumimoji="0" lang="en-GB" altLang="en-US" sz="500" b="1" i="0" u="none" strike="noStrike" kern="1200" cap="none" spc="0" normalizeH="0" baseline="0" noProof="0" dirty="0">
              <a:ln>
                <a:noFill/>
              </a:ln>
              <a:solidFill>
                <a:srgbClr val="FFC000"/>
              </a:solidFill>
              <a:effectLst/>
              <a:uLnTx/>
              <a:uFillTx/>
              <a:latin typeface="Exo" panose="02000503000000000000" pitchFamily="2" charset="77"/>
              <a:ea typeface="Roboto" pitchFamily="2" charset="0"/>
            </a:endParaRPr>
          </a:p>
        </p:txBody>
      </p:sp>
      <p:grpSp>
        <p:nvGrpSpPr>
          <p:cNvPr id="41" name="Group 40">
            <a:extLst>
              <a:ext uri="{FF2B5EF4-FFF2-40B4-BE49-F238E27FC236}">
                <a16:creationId xmlns:a16="http://schemas.microsoft.com/office/drawing/2014/main" id="{F624549A-D409-B172-57D8-294DE343AE56}"/>
              </a:ext>
            </a:extLst>
          </p:cNvPr>
          <p:cNvGrpSpPr/>
          <p:nvPr/>
        </p:nvGrpSpPr>
        <p:grpSpPr>
          <a:xfrm>
            <a:off x="513497" y="2041891"/>
            <a:ext cx="9055805" cy="2678966"/>
            <a:chOff x="1843397" y="2810515"/>
            <a:chExt cx="8505203" cy="3279381"/>
          </a:xfrm>
        </p:grpSpPr>
        <p:grpSp>
          <p:nvGrpSpPr>
            <p:cNvPr id="26" name="Group 25">
              <a:extLst>
                <a:ext uri="{FF2B5EF4-FFF2-40B4-BE49-F238E27FC236}">
                  <a16:creationId xmlns:a16="http://schemas.microsoft.com/office/drawing/2014/main" id="{BC2785BD-9CA3-11DD-3885-6F13427D1F34}"/>
                </a:ext>
              </a:extLst>
            </p:cNvPr>
            <p:cNvGrpSpPr/>
            <p:nvPr/>
          </p:nvGrpSpPr>
          <p:grpSpPr>
            <a:xfrm>
              <a:off x="1843397" y="2810515"/>
              <a:ext cx="2596591" cy="3279377"/>
              <a:chOff x="1051675" y="2244085"/>
              <a:chExt cx="3210369" cy="4054551"/>
            </a:xfrm>
          </p:grpSpPr>
          <p:sp>
            <p:nvSpPr>
              <p:cNvPr id="27" name="Rounded Rectangle 26">
                <a:extLst>
                  <a:ext uri="{FF2B5EF4-FFF2-40B4-BE49-F238E27FC236}">
                    <a16:creationId xmlns:a16="http://schemas.microsoft.com/office/drawing/2014/main" id="{41FD382E-7728-904B-019A-74A8026ABA2C}"/>
                  </a:ext>
                </a:extLst>
              </p:cNvPr>
              <p:cNvSpPr/>
              <p:nvPr/>
            </p:nvSpPr>
            <p:spPr>
              <a:xfrm>
                <a:off x="1051675" y="2244085"/>
                <a:ext cx="3210369" cy="4054551"/>
              </a:xfrm>
              <a:prstGeom prst="roundRect">
                <a:avLst>
                  <a:gd name="adj" fmla="val 2757"/>
                </a:avLst>
              </a:prstGeom>
              <a:gradFill>
                <a:gsLst>
                  <a:gs pos="100000">
                    <a:srgbClr val="050002"/>
                  </a:gs>
                  <a:gs pos="16000">
                    <a:srgbClr val="003400"/>
                  </a:gs>
                </a:gsLst>
                <a:path path="circle">
                  <a:fillToRect l="100000" t="100000"/>
                </a:path>
              </a:gra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kstSylinder 3">
                <a:extLst>
                  <a:ext uri="{FF2B5EF4-FFF2-40B4-BE49-F238E27FC236}">
                    <a16:creationId xmlns:a16="http://schemas.microsoft.com/office/drawing/2014/main" id="{E9BA5DB9-A2BF-627A-AF87-E04FB50F327C}"/>
                  </a:ext>
                </a:extLst>
              </p:cNvPr>
              <p:cNvSpPr txBox="1"/>
              <p:nvPr/>
            </p:nvSpPr>
            <p:spPr>
              <a:xfrm>
                <a:off x="1051675" y="2419083"/>
                <a:ext cx="3210369" cy="799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Roboto Light" pitchFamily="2" charset="0"/>
                    <a:ea typeface="Roboto Light" pitchFamily="2" charset="0"/>
                    <a:cs typeface="Roboto" panose="02000000000000000000" pitchFamily="2" charset="0"/>
                  </a:rPr>
                  <a:t>上位50
NFT</a:t>
                </a:r>
              </a:p>
            </p:txBody>
          </p:sp>
          <p:graphicFrame>
            <p:nvGraphicFramePr>
              <p:cNvPr id="29" name="Chart 28">
                <a:extLst>
                  <a:ext uri="{FF2B5EF4-FFF2-40B4-BE49-F238E27FC236}">
                    <a16:creationId xmlns:a16="http://schemas.microsoft.com/office/drawing/2014/main" id="{8464D3E8-91AD-89A9-1984-7D1284F7073A}"/>
                  </a:ext>
                </a:extLst>
              </p:cNvPr>
              <p:cNvGraphicFramePr/>
              <p:nvPr>
                <p:extLst>
                  <p:ext uri="{D42A27DB-BD31-4B8C-83A1-F6EECF244321}">
                    <p14:modId xmlns:p14="http://schemas.microsoft.com/office/powerpoint/2010/main" val="1077931442"/>
                  </p:ext>
                </p:extLst>
              </p:nvPr>
            </p:nvGraphicFramePr>
            <p:xfrm>
              <a:off x="1493945" y="3117996"/>
              <a:ext cx="2325827" cy="155055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7">
                <a:extLst>
                  <a:ext uri="{FF2B5EF4-FFF2-40B4-BE49-F238E27FC236}">
                    <a16:creationId xmlns:a16="http://schemas.microsoft.com/office/drawing/2014/main" id="{2C4723A6-7822-5477-1F49-B732AB635F06}"/>
                  </a:ext>
                </a:extLst>
              </p:cNvPr>
              <p:cNvSpPr txBox="1"/>
              <p:nvPr/>
            </p:nvSpPr>
            <p:spPr>
              <a:xfrm>
                <a:off x="1223837" y="4640836"/>
                <a:ext cx="2866043" cy="12176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市場シェア</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この市場の資本の69.15%をカバー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Medium" pitchFamily="2" charset="0"/>
                    <a:ea typeface="Roboto Medium" pitchFamily="2" charset="0"/>
                    <a:cs typeface="Roboto Condensed Light" panose="02000000000000000000" pitchFamily="2" charset="0"/>
                  </a:rPr>
                  <a:t>投資資本の64%がこのセクターにあります</a:t>
                </a:r>
              </a:p>
            </p:txBody>
          </p:sp>
        </p:grpSp>
        <p:grpSp>
          <p:nvGrpSpPr>
            <p:cNvPr id="31" name="Group 30">
              <a:extLst>
                <a:ext uri="{FF2B5EF4-FFF2-40B4-BE49-F238E27FC236}">
                  <a16:creationId xmlns:a16="http://schemas.microsoft.com/office/drawing/2014/main" id="{7FC3E248-701B-8565-6C4E-18DCDA4A6F86}"/>
                </a:ext>
              </a:extLst>
            </p:cNvPr>
            <p:cNvGrpSpPr/>
            <p:nvPr/>
          </p:nvGrpSpPr>
          <p:grpSpPr>
            <a:xfrm>
              <a:off x="4797704" y="2810516"/>
              <a:ext cx="2596591" cy="3279379"/>
              <a:chOff x="4484815" y="2244088"/>
              <a:chExt cx="3210369" cy="4054554"/>
            </a:xfrm>
            <a:gradFill>
              <a:gsLst>
                <a:gs pos="100000">
                  <a:srgbClr val="050002"/>
                </a:gs>
                <a:gs pos="16000">
                  <a:srgbClr val="003400"/>
                </a:gs>
              </a:gsLst>
              <a:path path="circle">
                <a:fillToRect l="100000" t="100000"/>
              </a:path>
            </a:gradFill>
          </p:grpSpPr>
          <p:sp>
            <p:nvSpPr>
              <p:cNvPr id="32" name="Rounded Rectangle 31">
                <a:extLst>
                  <a:ext uri="{FF2B5EF4-FFF2-40B4-BE49-F238E27FC236}">
                    <a16:creationId xmlns:a16="http://schemas.microsoft.com/office/drawing/2014/main" id="{D3301F4C-4345-C6F6-FD9F-1187A217897E}"/>
                  </a:ext>
                </a:extLst>
              </p:cNvPr>
              <p:cNvSpPr/>
              <p:nvPr/>
            </p:nvSpPr>
            <p:spPr>
              <a:xfrm>
                <a:off x="4484815" y="2244088"/>
                <a:ext cx="3210369" cy="4054554"/>
              </a:xfrm>
              <a:prstGeom prst="roundRect">
                <a:avLst>
                  <a:gd name="adj" fmla="val 2757"/>
                </a:avLst>
              </a:prstGeom>
              <a:gradFill>
                <a:gsLst>
                  <a:gs pos="100000">
                    <a:srgbClr val="050002"/>
                  </a:gs>
                  <a:gs pos="16000">
                    <a:srgbClr val="333100"/>
                  </a:gs>
                </a:gsLst>
                <a:path path="circle">
                  <a:fillToRect l="100000" t="100000"/>
                </a:path>
              </a:gra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kstSylinder 3">
                <a:extLst>
                  <a:ext uri="{FF2B5EF4-FFF2-40B4-BE49-F238E27FC236}">
                    <a16:creationId xmlns:a16="http://schemas.microsoft.com/office/drawing/2014/main" id="{EB365712-72DF-2E9A-E02D-0EB5015FE6EA}"/>
                  </a:ext>
                </a:extLst>
              </p:cNvPr>
              <p:cNvSpPr txBox="1"/>
              <p:nvPr/>
            </p:nvSpPr>
            <p:spPr>
              <a:xfrm>
                <a:off x="4484815" y="2413731"/>
                <a:ext cx="3210369" cy="799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Roboto Light" pitchFamily="2" charset="0"/>
                    <a:ea typeface="Roboto Light" pitchFamily="2" charset="0"/>
                    <a:cs typeface="Roboto" panose="02000000000000000000" pitchFamily="2" charset="0"/>
                  </a:rPr>
                  <a:t>上位15
暗号資産</a:t>
                </a:r>
              </a:p>
            </p:txBody>
          </p:sp>
          <p:sp>
            <p:nvSpPr>
              <p:cNvPr id="34" name="TextBox 27">
                <a:extLst>
                  <a:ext uri="{FF2B5EF4-FFF2-40B4-BE49-F238E27FC236}">
                    <a16:creationId xmlns:a16="http://schemas.microsoft.com/office/drawing/2014/main" id="{90311CFC-22F0-F68B-177A-52658CBBEC19}"/>
                  </a:ext>
                </a:extLst>
              </p:cNvPr>
              <p:cNvSpPr txBox="1"/>
              <p:nvPr/>
            </p:nvSpPr>
            <p:spPr>
              <a:xfrm>
                <a:off x="4656978" y="4640836"/>
                <a:ext cx="2866043" cy="12176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市場シェア</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この市場の資本の86.51%をカバー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prstClr val="white"/>
                    </a:solidFill>
                    <a:effectLst/>
                    <a:uLnTx/>
                    <a:uFillTx/>
                    <a:latin typeface="Roboto Medium" pitchFamily="2" charset="0"/>
                    <a:ea typeface="Roboto Medium" pitchFamily="2" charset="0"/>
                    <a:cs typeface="Roboto Condensed Light"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Medium" pitchFamily="2" charset="0"/>
                    <a:ea typeface="Roboto Medium" pitchFamily="2" charset="0"/>
                    <a:cs typeface="Roboto Condensed Light" panose="02000000000000000000" pitchFamily="2" charset="0"/>
                  </a:rPr>
                  <a:t>投資資本の18%がこのセクターにあります</a:t>
                </a:r>
              </a:p>
            </p:txBody>
          </p:sp>
          <p:graphicFrame>
            <p:nvGraphicFramePr>
              <p:cNvPr id="35" name="Chart 34">
                <a:extLst>
                  <a:ext uri="{FF2B5EF4-FFF2-40B4-BE49-F238E27FC236}">
                    <a16:creationId xmlns:a16="http://schemas.microsoft.com/office/drawing/2014/main" id="{3C8B9A49-F8E3-08C0-6CA1-D52587623F89}"/>
                  </a:ext>
                </a:extLst>
              </p:cNvPr>
              <p:cNvGraphicFramePr/>
              <p:nvPr>
                <p:extLst>
                  <p:ext uri="{D42A27DB-BD31-4B8C-83A1-F6EECF244321}">
                    <p14:modId xmlns:p14="http://schemas.microsoft.com/office/powerpoint/2010/main" val="2138568210"/>
                  </p:ext>
                </p:extLst>
              </p:nvPr>
            </p:nvGraphicFramePr>
            <p:xfrm>
              <a:off x="4927085" y="3117996"/>
              <a:ext cx="2325827" cy="155055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6" name="Group 35">
              <a:extLst>
                <a:ext uri="{FF2B5EF4-FFF2-40B4-BE49-F238E27FC236}">
                  <a16:creationId xmlns:a16="http://schemas.microsoft.com/office/drawing/2014/main" id="{FB7B2940-F3D8-3A27-18D1-5679ACCF6D1D}"/>
                </a:ext>
              </a:extLst>
            </p:cNvPr>
            <p:cNvGrpSpPr/>
            <p:nvPr/>
          </p:nvGrpSpPr>
          <p:grpSpPr>
            <a:xfrm>
              <a:off x="7752009" y="2810516"/>
              <a:ext cx="2596591" cy="3279380"/>
              <a:chOff x="7929951" y="2244088"/>
              <a:chExt cx="3210369" cy="4054555"/>
            </a:xfrm>
          </p:grpSpPr>
          <p:sp>
            <p:nvSpPr>
              <p:cNvPr id="37" name="Rounded Rectangle 36">
                <a:extLst>
                  <a:ext uri="{FF2B5EF4-FFF2-40B4-BE49-F238E27FC236}">
                    <a16:creationId xmlns:a16="http://schemas.microsoft.com/office/drawing/2014/main" id="{AD8CDDD9-AA1B-E4D5-3855-6D2B6333BA64}"/>
                  </a:ext>
                </a:extLst>
              </p:cNvPr>
              <p:cNvSpPr/>
              <p:nvPr/>
            </p:nvSpPr>
            <p:spPr>
              <a:xfrm>
                <a:off x="7929951" y="2244088"/>
                <a:ext cx="3210369" cy="4054555"/>
              </a:xfrm>
              <a:prstGeom prst="roundRect">
                <a:avLst>
                  <a:gd name="adj" fmla="val 2757"/>
                </a:avLst>
              </a:prstGeom>
              <a:gradFill>
                <a:gsLst>
                  <a:gs pos="100000">
                    <a:srgbClr val="050002"/>
                  </a:gs>
                  <a:gs pos="16000">
                    <a:srgbClr val="480D1B"/>
                  </a:gs>
                </a:gsLst>
                <a:path path="circle">
                  <a:fillToRect l="100000" t="100000"/>
                </a:path>
              </a:gra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kstSylinder 3">
                <a:extLst>
                  <a:ext uri="{FF2B5EF4-FFF2-40B4-BE49-F238E27FC236}">
                    <a16:creationId xmlns:a16="http://schemas.microsoft.com/office/drawing/2014/main" id="{B8ED6655-6182-0980-0311-5528D17CD581}"/>
                  </a:ext>
                </a:extLst>
              </p:cNvPr>
              <p:cNvSpPr txBox="1"/>
              <p:nvPr/>
            </p:nvSpPr>
            <p:spPr>
              <a:xfrm>
                <a:off x="7929951" y="2413731"/>
                <a:ext cx="3210369" cy="799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Roboto Light" pitchFamily="2" charset="0"/>
                    <a:ea typeface="Roboto Light" pitchFamily="2" charset="0"/>
                    <a:cs typeface="Roboto" panose="02000000000000000000" pitchFamily="2" charset="0"/>
                  </a:rPr>
                  <a:t>上位15
AI</a:t>
                </a:r>
              </a:p>
            </p:txBody>
          </p:sp>
          <p:sp>
            <p:nvSpPr>
              <p:cNvPr id="39" name="TextBox 27">
                <a:extLst>
                  <a:ext uri="{FF2B5EF4-FFF2-40B4-BE49-F238E27FC236}">
                    <a16:creationId xmlns:a16="http://schemas.microsoft.com/office/drawing/2014/main" id="{E13D016F-AB7B-5773-F219-87AD1C32FC88}"/>
                  </a:ext>
                </a:extLst>
              </p:cNvPr>
              <p:cNvSpPr txBox="1"/>
              <p:nvPr/>
            </p:nvSpPr>
            <p:spPr>
              <a:xfrm>
                <a:off x="8102114" y="4640835"/>
                <a:ext cx="2866043" cy="12176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pitchFamily="2" charset="0"/>
                    <a:ea typeface="Roboto" pitchFamily="2" charset="0"/>
                    <a:cs typeface="+mn-cs"/>
                  </a:rPr>
                  <a:t>市場シェア</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この市場の資本の78.66%をカバー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dirty="0">
                    <a:ln>
                      <a:noFill/>
                    </a:ln>
                    <a:solidFill>
                      <a:prstClr val="white"/>
                    </a:solidFill>
                    <a:effectLst/>
                    <a:uLnTx/>
                    <a:uFillTx/>
                    <a:latin typeface="Roboto Medium" pitchFamily="2" charset="0"/>
                    <a:ea typeface="Roboto Medium" pitchFamily="2" charset="0"/>
                    <a:cs typeface="Roboto Condensed Light"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zh-CN" sz="1100" b="0" i="0" u="none" strike="noStrike" kern="1200" cap="none" spc="0" normalizeH="0" baseline="0" noProof="0" dirty="0">
                    <a:ln>
                      <a:noFill/>
                    </a:ln>
                    <a:solidFill>
                      <a:prstClr val="white"/>
                    </a:solidFill>
                    <a:effectLst/>
                    <a:uLnTx/>
                    <a:uFillTx/>
                    <a:latin typeface="Roboto Medium" pitchFamily="2" charset="0"/>
                    <a:ea typeface="Roboto Medium" pitchFamily="2" charset="0"/>
                    <a:cs typeface="Roboto Condensed Light" panose="02000000000000000000" pitchFamily="2" charset="0"/>
                  </a:rPr>
                  <a:t>投資資本の18%がこのセクターにあります</a:t>
                </a:r>
              </a:p>
            </p:txBody>
          </p:sp>
          <p:graphicFrame>
            <p:nvGraphicFramePr>
              <p:cNvPr id="40" name="Chart 39">
                <a:extLst>
                  <a:ext uri="{FF2B5EF4-FFF2-40B4-BE49-F238E27FC236}">
                    <a16:creationId xmlns:a16="http://schemas.microsoft.com/office/drawing/2014/main" id="{C40F7DE5-1A33-BDD3-2A4E-8F9CAC0C0AFA}"/>
                  </a:ext>
                </a:extLst>
              </p:cNvPr>
              <p:cNvGraphicFramePr/>
              <p:nvPr>
                <p:extLst>
                  <p:ext uri="{D42A27DB-BD31-4B8C-83A1-F6EECF244321}">
                    <p14:modId xmlns:p14="http://schemas.microsoft.com/office/powerpoint/2010/main" val="4064410727"/>
                  </p:ext>
                </p:extLst>
              </p:nvPr>
            </p:nvGraphicFramePr>
            <p:xfrm>
              <a:off x="8372228" y="3117996"/>
              <a:ext cx="2325827" cy="1550551"/>
            </p:xfrm>
            <a:graphic>
              <a:graphicData uri="http://schemas.openxmlformats.org/drawingml/2006/chart">
                <c:chart xmlns:c="http://schemas.openxmlformats.org/drawingml/2006/chart" xmlns:r="http://schemas.openxmlformats.org/officeDocument/2006/relationships" r:id="rId6"/>
              </a:graphicData>
            </a:graphic>
          </p:graphicFrame>
        </p:grpSp>
      </p:grpSp>
    </p:spTree>
    <p:extLst>
      <p:ext uri="{BB962C8B-B14F-4D97-AF65-F5344CB8AC3E}">
        <p14:creationId xmlns:p14="http://schemas.microsoft.com/office/powerpoint/2010/main" val="296389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0879676-B8CB-B94D-AD1E-FE2018BE54B9}"/>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293AB595-2EB4-B940-28F3-6F941D7378AE}"/>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4" name="TekstSylinder 15">
            <a:extLst>
              <a:ext uri="{FF2B5EF4-FFF2-40B4-BE49-F238E27FC236}">
                <a16:creationId xmlns:a16="http://schemas.microsoft.com/office/drawing/2014/main" id="{7EF34DE1-0B31-CF36-A9BC-36946BB3D682}"/>
              </a:ext>
            </a:extLst>
          </p:cNvPr>
          <p:cNvSpPr txBox="1">
            <a:spLocks noChangeArrowheads="1"/>
          </p:cNvSpPr>
          <p:nvPr/>
        </p:nvSpPr>
        <p:spPr bwMode="auto">
          <a:xfrm>
            <a:off x="424004" y="1334006"/>
            <a:ext cx="114054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zh-CN" altLang="en-US" sz="4000" b="1" dirty="0">
                <a:solidFill>
                  <a:srgbClr val="DE2352"/>
                </a:solidFill>
                <a:latin typeface="Exo" panose="02000503000000000000" pitchFamily="2" charset="77"/>
                <a:ea typeface="Roboto" pitchFamily="2" charset="0"/>
              </a:rPr>
              <a:t>配当</a:t>
            </a:r>
          </a:p>
          <a:p>
            <a:pPr lvl="0" eaLnBrk="0" fontAlgn="base" hangingPunct="0">
              <a:lnSpc>
                <a:spcPct val="100000"/>
              </a:lnSpc>
              <a:spcBef>
                <a:spcPct val="0"/>
              </a:spcBef>
              <a:spcAft>
                <a:spcPct val="0"/>
              </a:spcAft>
              <a:buNone/>
              <a:defRPr/>
            </a:pPr>
            <a:r>
              <a:rPr lang="zh-CN" altLang="ja-JP" sz="2000" kern="100" dirty="0">
                <a:solidFill>
                  <a:schemeClr val="tx1">
                    <a:lumMod val="50000"/>
                    <a:lumOff val="50000"/>
                  </a:schemeClr>
                </a:solidFill>
                <a:latin typeface="Roboto Light" pitchFamily="2" charset="0"/>
                <a:ea typeface="Roboto Light" pitchFamily="2" charset="0"/>
                <a:cs typeface="Times New Roman" panose="02020603050405020304" pitchFamily="18" charset="0"/>
              </a:rPr>
              <a:t>配当とは、通常、会社の利益の一部を分配する方法として、</a:t>
            </a:r>
            <a:br>
              <a:rPr lang="nb-NO" altLang="zh-CN" sz="2000" kern="100" dirty="0">
                <a:solidFill>
                  <a:schemeClr val="tx1">
                    <a:lumMod val="50000"/>
                    <a:lumOff val="50000"/>
                  </a:schemeClr>
                </a:solidFill>
                <a:latin typeface="Roboto Light" pitchFamily="2" charset="0"/>
                <a:ea typeface="Roboto Light" pitchFamily="2" charset="0"/>
                <a:cs typeface="Times New Roman" panose="02020603050405020304" pitchFamily="18" charset="0"/>
              </a:rPr>
            </a:br>
            <a:r>
              <a:rPr lang="zh-CN" altLang="ja-JP" sz="2000" kern="100" dirty="0">
                <a:solidFill>
                  <a:schemeClr val="tx1">
                    <a:lumMod val="50000"/>
                    <a:lumOff val="50000"/>
                  </a:schemeClr>
                </a:solidFill>
                <a:latin typeface="Roboto Light" pitchFamily="2" charset="0"/>
                <a:ea typeface="Roboto Light" pitchFamily="2" charset="0"/>
                <a:cs typeface="Times New Roman" panose="02020603050405020304" pitchFamily="18" charset="0"/>
              </a:rPr>
              <a:t>会社が株主またはトークン保有者に行う支払いです。</a:t>
            </a:r>
            <a:endParaRPr kumimoji="0" lang="en-GB" altLang="en-US" sz="2000" u="none" strike="noStrike" kern="1200" cap="none" normalizeH="0" baseline="0" noProof="0" dirty="0">
              <a:ln>
                <a:noFill/>
              </a:ln>
              <a:solidFill>
                <a:schemeClr val="tx1">
                  <a:lumMod val="50000"/>
                  <a:lumOff val="50000"/>
                </a:schemeClr>
              </a:solidFill>
              <a:effectLst/>
              <a:uLnTx/>
              <a:uFillTx/>
              <a:latin typeface="Roboto Light" pitchFamily="2" charset="0"/>
              <a:ea typeface="Roboto Light" pitchFamily="2" charset="0"/>
            </a:endParaRPr>
          </a:p>
        </p:txBody>
      </p:sp>
      <p:sp>
        <p:nvSpPr>
          <p:cNvPr id="5" name="Oval 4">
            <a:extLst>
              <a:ext uri="{FF2B5EF4-FFF2-40B4-BE49-F238E27FC236}">
                <a16:creationId xmlns:a16="http://schemas.microsoft.com/office/drawing/2014/main" id="{72E1BBBB-3F5F-A30E-706F-42799426D523}"/>
              </a:ext>
            </a:extLst>
          </p:cNvPr>
          <p:cNvSpPr/>
          <p:nvPr/>
        </p:nvSpPr>
        <p:spPr>
          <a:xfrm>
            <a:off x="169155" y="6602501"/>
            <a:ext cx="134674" cy="134674"/>
          </a:xfrm>
          <a:prstGeom prst="ellipse">
            <a:avLst/>
          </a:prstGeom>
          <a:solidFill>
            <a:srgbClr val="00B050">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7BC41A5-F51C-5EE2-51E2-CA2480DDF7A6}"/>
              </a:ext>
            </a:extLst>
          </p:cNvPr>
          <p:cNvSpPr/>
          <p:nvPr/>
        </p:nvSpPr>
        <p:spPr>
          <a:xfrm>
            <a:off x="351764" y="6603632"/>
            <a:ext cx="134674" cy="134674"/>
          </a:xfrm>
          <a:prstGeom prst="ellipse">
            <a:avLst/>
          </a:prstGeom>
          <a:solidFill>
            <a:srgbClr val="FFC00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CAA6FB5-1013-138F-CBA5-C17577319CA2}"/>
              </a:ext>
            </a:extLst>
          </p:cNvPr>
          <p:cNvSpPr/>
          <p:nvPr/>
        </p:nvSpPr>
        <p:spPr>
          <a:xfrm>
            <a:off x="534372" y="6602501"/>
            <a:ext cx="134674" cy="134674"/>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FD38C24-9885-82A8-A607-27134467C781}"/>
              </a:ext>
            </a:extLst>
          </p:cNvPr>
          <p:cNvSpPr/>
          <p:nvPr/>
        </p:nvSpPr>
        <p:spPr>
          <a:xfrm>
            <a:off x="716980" y="6602501"/>
            <a:ext cx="134674" cy="134674"/>
          </a:xfrm>
          <a:prstGeom prst="ellipse">
            <a:avLst/>
          </a:prstGeom>
          <a:solidFill>
            <a:srgbClr val="0070C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2E1AFCD-9D7C-676F-D947-93B0BEBC9A62}"/>
              </a:ext>
            </a:extLst>
          </p:cNvPr>
          <p:cNvSpPr txBox="1"/>
          <p:nvPr/>
        </p:nvSpPr>
        <p:spPr>
          <a:xfrm>
            <a:off x="486438" y="2880766"/>
            <a:ext cx="7873791" cy="3358740"/>
          </a:xfrm>
          <a:prstGeom prst="rect">
            <a:avLst/>
          </a:prstGeom>
          <a:noFill/>
        </p:spPr>
        <p:txBody>
          <a:bodyPr wrap="square" lIns="91440" tIns="45720" rIns="91440" bIns="45720" rtlCol="0" anchor="t">
            <a:spAutoFit/>
          </a:bodyPr>
          <a:lstStyle/>
          <a:p>
            <a:pPr marL="285750" indent="-285750">
              <a:lnSpc>
                <a:spcPct val="107000"/>
              </a:lnSpc>
              <a:spcAft>
                <a:spcPts val="800"/>
              </a:spcAft>
              <a:buClr>
                <a:srgbClr val="DE2352"/>
              </a:buClr>
              <a:buFont typeface="Wingdings" pitchFamily="2" charset="2"/>
              <a:buChar char="§"/>
            </a:pPr>
            <a:r>
              <a:rPr lang="zh-CN" altLang="ja-JP" sz="1400" kern="100" dirty="0">
                <a:effectLst/>
                <a:latin typeface="Roboto Light"/>
                <a:ea typeface="Roboto Light"/>
                <a:cs typeface="Times New Roman"/>
              </a:rPr>
              <a:t>PNGVNトークンによる配当は、会社の売上高の20％を四半期ごとにトークン保有者に還元するため、非常に強力です。</a:t>
            </a:r>
          </a:p>
          <a:p>
            <a:pPr marL="285750" indent="-285750">
              <a:lnSpc>
                <a:spcPct val="107000"/>
              </a:lnSpc>
              <a:spcAft>
                <a:spcPts val="800"/>
              </a:spcAft>
              <a:buClr>
                <a:srgbClr val="DE2352"/>
              </a:buClr>
              <a:buFont typeface="Wingdings" pitchFamily="2" charset="2"/>
              <a:buChar char="§"/>
            </a:pPr>
            <a:r>
              <a:rPr lang="ja-JP" altLang="zh-CN" sz="1400" kern="100" dirty="0">
                <a:effectLst/>
                <a:latin typeface="Roboto Light"/>
                <a:ea typeface="Roboto Light"/>
                <a:cs typeface="Times New Roman"/>
              </a:rPr>
              <a:t>当社のビジネスモデルでは、すべては数字の中にあり、会社の利益を事前に計算できます。これは当社の100％モデルで計算されます。</a:t>
            </a:r>
            <a:endParaRPr lang="nb-NO" sz="1400" kern="100" dirty="0">
              <a:effectLst/>
              <a:latin typeface="Roboto Light"/>
              <a:ea typeface="Roboto Light"/>
              <a:cs typeface="Times New Roman"/>
            </a:endParaRPr>
          </a:p>
          <a:p>
            <a:pPr marL="285750" indent="-285750">
              <a:lnSpc>
                <a:spcPct val="107000"/>
              </a:lnSpc>
              <a:spcAft>
                <a:spcPts val="800"/>
              </a:spcAft>
              <a:buClr>
                <a:srgbClr val="DE2352"/>
              </a:buClr>
              <a:buFont typeface="Wingdings" pitchFamily="2" charset="2"/>
              <a:buChar char="§"/>
            </a:pPr>
            <a:r>
              <a:rPr lang="ja-JP" altLang="zh-CN" sz="1400" kern="100" dirty="0">
                <a:effectLst/>
                <a:latin typeface="Roboto Light" pitchFamily="2" charset="0"/>
                <a:ea typeface="Roboto Light" pitchFamily="2" charset="0"/>
                <a:cs typeface="Times New Roman" panose="02020603050405020304" pitchFamily="18" charset="0"/>
              </a:rPr>
              <a:t>当社の配当金は、トークンの総数に基づいています。当社は費用を明確に把握しており、これにより信頼性の高いシステムを維持できます。</a:t>
            </a:r>
          </a:p>
          <a:p>
            <a:pPr marL="285750" indent="-285750">
              <a:lnSpc>
                <a:spcPct val="107000"/>
              </a:lnSpc>
              <a:spcAft>
                <a:spcPts val="800"/>
              </a:spcAft>
              <a:buClr>
                <a:srgbClr val="DE2352"/>
              </a:buClr>
              <a:buFont typeface="Wingdings" pitchFamily="2" charset="2"/>
              <a:buChar char="§"/>
            </a:pPr>
            <a:r>
              <a:rPr lang="ja-JP" altLang="zh-CN" sz="1400" kern="100" dirty="0">
                <a:effectLst/>
                <a:latin typeface="Roboto Light"/>
                <a:ea typeface="Roboto Light"/>
                <a:cs typeface="Times New Roman"/>
              </a:rPr>
              <a:t>たとえば、1,000ドルの売上高から、200ドルが配当に充当されます。稼げば稼ぐほど、配当に充当されるドルが増えます。</a:t>
            </a:r>
          </a:p>
          <a:p>
            <a:pPr marL="285750" indent="-285750">
              <a:lnSpc>
                <a:spcPct val="107000"/>
              </a:lnSpc>
              <a:spcAft>
                <a:spcPts val="800"/>
              </a:spcAft>
              <a:buClr>
                <a:srgbClr val="DE2352"/>
              </a:buClr>
              <a:buFont typeface="Wingdings" pitchFamily="2" charset="2"/>
              <a:buChar char="§"/>
            </a:pPr>
            <a:r>
              <a:rPr lang="ja-JP" altLang="zh-CN" sz="1400" kern="100" dirty="0">
                <a:effectLst/>
                <a:latin typeface="Roboto Light"/>
                <a:ea typeface="Roboto Light"/>
                <a:cs typeface="Times New Roman"/>
              </a:rPr>
              <a:t>PNGVNトークンを保有するということは、トークンの価値が成長するにつれて、毎年4回の配当金を受け取ることを意味します。</a:t>
            </a:r>
          </a:p>
          <a:p>
            <a:pPr marL="285750" indent="-285750">
              <a:lnSpc>
                <a:spcPct val="107000"/>
              </a:lnSpc>
              <a:spcAft>
                <a:spcPts val="800"/>
              </a:spcAft>
              <a:buClr>
                <a:srgbClr val="DE2352"/>
              </a:buClr>
              <a:buFont typeface="Wingdings" pitchFamily="2" charset="2"/>
              <a:buChar char="§"/>
            </a:pPr>
            <a:r>
              <a:rPr lang="ja-JP" altLang="zh-CN" sz="1400" kern="100" dirty="0">
                <a:effectLst/>
                <a:latin typeface="Roboto Light"/>
                <a:ea typeface="Roboto Light"/>
                <a:cs typeface="Times New Roman"/>
              </a:rPr>
              <a:t>所有するトークンが多いほど、配当金が大きくなり、四半期ごとの素晴らしい配当のためにポートフォリオを構築することを奨励します。</a:t>
            </a:r>
            <a:endParaRPr lang="en-US" sz="1400" dirty="0">
              <a:latin typeface="Roboto Light"/>
              <a:ea typeface="Roboto Light"/>
              <a:cs typeface="Times New Roman"/>
            </a:endParaRPr>
          </a:p>
        </p:txBody>
      </p:sp>
      <p:sp>
        <p:nvSpPr>
          <p:cNvPr id="2" name="TekstSylinder 15">
            <a:extLst>
              <a:ext uri="{FF2B5EF4-FFF2-40B4-BE49-F238E27FC236}">
                <a16:creationId xmlns:a16="http://schemas.microsoft.com/office/drawing/2014/main" id="{1F62836A-00FD-EEDF-1EE1-BE432706CCD7}"/>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DE2352"/>
                </a:solidFill>
                <a:latin typeface="Exo" panose="02000503000000000000" pitchFamily="2" charset="77"/>
                <a:ea typeface="Roboto" pitchFamily="2" charset="0"/>
              </a:rPr>
              <a:t>20%</a:t>
            </a:r>
            <a:endParaRPr kumimoji="0" lang="en-GB" altLang="en-US" sz="500" b="1" i="0" u="none" strike="noStrike" kern="1200" cap="none" spc="0" normalizeH="0" baseline="0" noProof="0" dirty="0">
              <a:ln>
                <a:noFill/>
              </a:ln>
              <a:solidFill>
                <a:srgbClr val="DE2352"/>
              </a:solidFill>
              <a:effectLst/>
              <a:uLnTx/>
              <a:uFillTx/>
              <a:latin typeface="Exo" panose="02000503000000000000" pitchFamily="2" charset="77"/>
              <a:ea typeface="Roboto" pitchFamily="2" charset="0"/>
            </a:endParaRPr>
          </a:p>
        </p:txBody>
      </p:sp>
    </p:spTree>
    <p:extLst>
      <p:ext uri="{BB962C8B-B14F-4D97-AF65-F5344CB8AC3E}">
        <p14:creationId xmlns:p14="http://schemas.microsoft.com/office/powerpoint/2010/main" val="186637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2167261-C32B-C557-325A-D472F352BA72}"/>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C7017796-6DE6-E1A9-9530-3C910D550A36}"/>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4" name="TextBox 3">
            <a:extLst>
              <a:ext uri="{FF2B5EF4-FFF2-40B4-BE49-F238E27FC236}">
                <a16:creationId xmlns:a16="http://schemas.microsoft.com/office/drawing/2014/main" id="{609EF077-0679-7892-C76D-ED2A3819B7F0}"/>
              </a:ext>
            </a:extLst>
          </p:cNvPr>
          <p:cNvSpPr txBox="1"/>
          <p:nvPr/>
        </p:nvSpPr>
        <p:spPr>
          <a:xfrm>
            <a:off x="419101" y="2466570"/>
            <a:ext cx="8719268" cy="3741345"/>
          </a:xfrm>
          <a:prstGeom prst="rect">
            <a:avLst/>
          </a:prstGeom>
          <a:noFill/>
        </p:spPr>
        <p:txBody>
          <a:bodyPr wrap="square" lIns="91440" tIns="45720" rIns="91440" bIns="45720" rtlCol="0" anchor="t">
            <a:spAutoFit/>
          </a:bodyPr>
          <a:lstStyle/>
          <a:p>
            <a:pPr marL="285750" indent="-285750" algn="l">
              <a:lnSpc>
                <a:spcPct val="150000"/>
              </a:lnSpc>
              <a:buClr>
                <a:srgbClr val="0070C0"/>
              </a:buClr>
              <a:buFont typeface="Wingdings" pitchFamily="2" charset="2"/>
              <a:buChar char="§"/>
            </a:pPr>
            <a:r>
              <a:rPr lang="ja-JP" altLang="zh-CN" sz="1600" dirty="0">
                <a:solidFill>
                  <a:srgbClr val="000000"/>
                </a:solidFill>
                <a:effectLst/>
                <a:latin typeface="Roboto Light"/>
                <a:ea typeface="Roboto Light"/>
                <a:cs typeface="Roboto Light"/>
              </a:rPr>
              <a:t>これは、当社の収益の驚くべき95％が、当社のメンバーとトークン保有者、つまり当社のコミュニティに直接還元されることを意味します！</a:t>
            </a:r>
          </a:p>
          <a:p>
            <a:pPr marL="285750" indent="-285750" algn="l">
              <a:lnSpc>
                <a:spcPct val="150000"/>
              </a:lnSpc>
              <a:buClr>
                <a:srgbClr val="0070C0"/>
              </a:buClr>
              <a:buFont typeface="Wingdings" pitchFamily="2" charset="2"/>
              <a:buChar char="§"/>
            </a:pPr>
            <a:r>
              <a:rPr lang="ja-JP" altLang="zh-CN" sz="1600" dirty="0">
                <a:solidFill>
                  <a:srgbClr val="000000"/>
                </a:solidFill>
                <a:effectLst/>
                <a:latin typeface="Roboto Light"/>
                <a:ea typeface="Roboto Light"/>
                <a:cs typeface="Roboto Light"/>
              </a:rPr>
              <a:t>当社の使命は、データに裏打ちされ、透明性と公開性へのコミットメントに導かれ、お客様のお金を効果的に管理および分配することです。</a:t>
            </a:r>
          </a:p>
          <a:p>
            <a:pPr marL="285750" indent="-285750" algn="l">
              <a:lnSpc>
                <a:spcPct val="150000"/>
              </a:lnSpc>
              <a:buClr>
                <a:srgbClr val="0070C0"/>
              </a:buClr>
              <a:buFont typeface="Wingdings" pitchFamily="2" charset="2"/>
              <a:buChar char="§"/>
            </a:pPr>
            <a:r>
              <a:rPr lang="zh-CN" altLang="ja-JP" sz="1600" dirty="0">
                <a:solidFill>
                  <a:srgbClr val="000000"/>
                </a:solidFill>
                <a:effectLst/>
                <a:latin typeface="Roboto Light" pitchFamily="2" charset="0"/>
                <a:ea typeface="Roboto Light" pitchFamily="2" charset="0"/>
              </a:rPr>
              <a:t>毎月第1日曜日に、すべての数字をスーパーサンデーウェビナーで共有し、常に最新の情報を提供します。</a:t>
            </a:r>
          </a:p>
          <a:p>
            <a:pPr marL="285750" indent="-285750" algn="l">
              <a:lnSpc>
                <a:spcPct val="150000"/>
              </a:lnSpc>
              <a:buClr>
                <a:srgbClr val="0070C0"/>
              </a:buClr>
              <a:buFont typeface="Wingdings" pitchFamily="2" charset="2"/>
              <a:buChar char="§"/>
            </a:pPr>
            <a:r>
              <a:rPr lang="ja-JP" altLang="ja-JP" sz="1600" dirty="0">
                <a:solidFill>
                  <a:srgbClr val="000000"/>
                </a:solidFill>
                <a:effectLst/>
                <a:latin typeface="Roboto Light" pitchFamily="2" charset="0"/>
                <a:ea typeface="Roboto Light" pitchFamily="2" charset="0"/>
              </a:rPr>
              <a:t>さらに、当社のインデックスとトークンをブロックチェーン上でライブで追跡できるため、当社の説明責任が強化されます。</a:t>
            </a:r>
          </a:p>
          <a:p>
            <a:pPr marL="285750" indent="-285750" algn="l">
              <a:lnSpc>
                <a:spcPct val="150000"/>
              </a:lnSpc>
              <a:buClr>
                <a:srgbClr val="0070C0"/>
              </a:buClr>
              <a:buFont typeface="Wingdings" pitchFamily="2" charset="2"/>
              <a:buChar char="§"/>
            </a:pPr>
            <a:r>
              <a:rPr lang="ja-JP" altLang="ja-JP" sz="1600" dirty="0">
                <a:solidFill>
                  <a:srgbClr val="000000"/>
                </a:solidFill>
                <a:effectLst/>
                <a:latin typeface="Roboto Light"/>
                <a:ea typeface="Roboto Light"/>
                <a:cs typeface="Roboto Light"/>
              </a:rPr>
              <a:t>コミュニティへのこのコミットメントが当社を際立たせ、自信を持って参加できるようにします！</a:t>
            </a:r>
          </a:p>
        </p:txBody>
      </p:sp>
      <p:sp>
        <p:nvSpPr>
          <p:cNvPr id="3" name="TekstSylinder 15">
            <a:extLst>
              <a:ext uri="{FF2B5EF4-FFF2-40B4-BE49-F238E27FC236}">
                <a16:creationId xmlns:a16="http://schemas.microsoft.com/office/drawing/2014/main" id="{4EC32D32-DD84-396E-2AF7-09D63AE54B43}"/>
              </a:ext>
            </a:extLst>
          </p:cNvPr>
          <p:cNvSpPr txBox="1">
            <a:spLocks noChangeArrowheads="1"/>
          </p:cNvSpPr>
          <p:nvPr/>
        </p:nvSpPr>
        <p:spPr bwMode="auto">
          <a:xfrm>
            <a:off x="424004" y="1334006"/>
            <a:ext cx="114054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zh-CN" altLang="en-US" sz="4000" b="1" dirty="0">
                <a:solidFill>
                  <a:srgbClr val="002060"/>
                </a:solidFill>
                <a:latin typeface="Exo" panose="02000503000000000000" pitchFamily="2" charset="77"/>
                <a:ea typeface="Roboto" pitchFamily="2" charset="0"/>
              </a:rPr>
              <a:t>会社</a:t>
            </a:r>
          </a:p>
          <a:p>
            <a:pPr lvl="0" eaLnBrk="0" fontAlgn="base" hangingPunct="0">
              <a:lnSpc>
                <a:spcPct val="100000"/>
              </a:lnSpc>
              <a:spcBef>
                <a:spcPct val="0"/>
              </a:spcBef>
              <a:spcAft>
                <a:spcPct val="0"/>
              </a:spcAft>
              <a:buNone/>
              <a:defRPr/>
            </a:pPr>
            <a:r>
              <a:rPr lang="ja-JP" altLang="zh-CN" sz="2000" dirty="0">
                <a:solidFill>
                  <a:schemeClr val="tx1">
                    <a:lumMod val="50000"/>
                    <a:lumOff val="50000"/>
                  </a:schemeClr>
                </a:solidFill>
                <a:latin typeface="Roboto Light" pitchFamily="2" charset="0"/>
                <a:ea typeface="Roboto Light" pitchFamily="2" charset="0"/>
              </a:rPr>
              <a:t>PNGVN社はお客様に尽力しており、当社の費用をわずか5％に合理化しました。</a:t>
            </a:r>
            <a:endParaRPr lang="en-GB" altLang="en-US" sz="2000" dirty="0">
              <a:solidFill>
                <a:schemeClr val="tx1">
                  <a:lumMod val="50000"/>
                  <a:lumOff val="50000"/>
                </a:schemeClr>
              </a:solidFill>
              <a:latin typeface="Roboto Light" pitchFamily="2" charset="0"/>
              <a:ea typeface="Roboto Light" pitchFamily="2" charset="0"/>
            </a:endParaRPr>
          </a:p>
        </p:txBody>
      </p:sp>
      <p:sp>
        <p:nvSpPr>
          <p:cNvPr id="5" name="Oval 4">
            <a:extLst>
              <a:ext uri="{FF2B5EF4-FFF2-40B4-BE49-F238E27FC236}">
                <a16:creationId xmlns:a16="http://schemas.microsoft.com/office/drawing/2014/main" id="{B9C0A6C3-1D13-3259-8CF8-B1B5A30A3AFB}"/>
              </a:ext>
            </a:extLst>
          </p:cNvPr>
          <p:cNvSpPr/>
          <p:nvPr/>
        </p:nvSpPr>
        <p:spPr>
          <a:xfrm>
            <a:off x="169155" y="6602501"/>
            <a:ext cx="134674" cy="134674"/>
          </a:xfrm>
          <a:prstGeom prst="ellipse">
            <a:avLst/>
          </a:prstGeom>
          <a:solidFill>
            <a:srgbClr val="00B050">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7ADC59B-C32B-2176-88B2-879015DF409C}"/>
              </a:ext>
            </a:extLst>
          </p:cNvPr>
          <p:cNvSpPr/>
          <p:nvPr/>
        </p:nvSpPr>
        <p:spPr>
          <a:xfrm>
            <a:off x="351764" y="6603632"/>
            <a:ext cx="134674" cy="134674"/>
          </a:xfrm>
          <a:prstGeom prst="ellipse">
            <a:avLst/>
          </a:prstGeom>
          <a:solidFill>
            <a:srgbClr val="FFC000">
              <a:alpha val="545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87EB9E6-8D9A-FA5D-BBB0-B96ABADE2D6B}"/>
              </a:ext>
            </a:extLst>
          </p:cNvPr>
          <p:cNvSpPr/>
          <p:nvPr/>
        </p:nvSpPr>
        <p:spPr>
          <a:xfrm>
            <a:off x="534372" y="6602501"/>
            <a:ext cx="134674" cy="134674"/>
          </a:xfrm>
          <a:prstGeom prst="ellipse">
            <a:avLst/>
          </a:prstGeom>
          <a:solidFill>
            <a:srgbClr val="DE2352">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64E0646-2949-4AE3-74D6-BE1817DFB81D}"/>
              </a:ext>
            </a:extLst>
          </p:cNvPr>
          <p:cNvSpPr/>
          <p:nvPr/>
        </p:nvSpPr>
        <p:spPr>
          <a:xfrm>
            <a:off x="716980" y="6602501"/>
            <a:ext cx="134674" cy="13467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kstSylinder 15">
            <a:extLst>
              <a:ext uri="{FF2B5EF4-FFF2-40B4-BE49-F238E27FC236}">
                <a16:creationId xmlns:a16="http://schemas.microsoft.com/office/drawing/2014/main" id="{46F7D505-E5B5-43A4-25DE-0407804C1ADC}"/>
              </a:ext>
            </a:extLst>
          </p:cNvPr>
          <p:cNvSpPr txBox="1">
            <a:spLocks noChangeArrowheads="1"/>
          </p:cNvSpPr>
          <p:nvPr/>
        </p:nvSpPr>
        <p:spPr bwMode="auto">
          <a:xfrm>
            <a:off x="899588" y="6515949"/>
            <a:ext cx="79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zh-CN" altLang="en-US" sz="1400" b="1" dirty="0">
                <a:solidFill>
                  <a:srgbClr val="0070C0"/>
                </a:solidFill>
                <a:latin typeface="Exo" panose="02000503000000000000" pitchFamily="2" charset="77"/>
                <a:ea typeface="Roboto" pitchFamily="2" charset="0"/>
              </a:rPr>
              <a:t>5%</a:t>
            </a:r>
            <a:endParaRPr kumimoji="0" lang="en-GB" altLang="en-US" sz="500" b="1" i="0" u="none" strike="noStrike" kern="1200" cap="none" spc="0" normalizeH="0" baseline="0" noProof="0" dirty="0">
              <a:ln>
                <a:noFill/>
              </a:ln>
              <a:solidFill>
                <a:srgbClr val="0070C0"/>
              </a:solidFill>
              <a:effectLst/>
              <a:uLnTx/>
              <a:uFillTx/>
              <a:latin typeface="Exo" panose="02000503000000000000" pitchFamily="2" charset="77"/>
              <a:ea typeface="Roboto" pitchFamily="2" charset="0"/>
            </a:endParaRPr>
          </a:p>
        </p:txBody>
      </p:sp>
    </p:spTree>
    <p:extLst>
      <p:ext uri="{BB962C8B-B14F-4D97-AF65-F5344CB8AC3E}">
        <p14:creationId xmlns:p14="http://schemas.microsoft.com/office/powerpoint/2010/main" val="141758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2080649-9FFF-BC80-BB1D-825B98C2E816}"/>
            </a:ext>
          </a:extLst>
        </p:cNvPr>
        <p:cNvGrpSpPr/>
        <p:nvPr/>
      </p:nvGrpSpPr>
      <p:grpSpPr>
        <a:xfrm>
          <a:off x="0" y="0"/>
          <a:ext cx="0" cy="0"/>
          <a:chOff x="0" y="0"/>
          <a:chExt cx="0" cy="0"/>
        </a:xfrm>
      </p:grpSpPr>
      <p:sp>
        <p:nvSpPr>
          <p:cNvPr id="6" name="TekstSylinder 15">
            <a:extLst>
              <a:ext uri="{FF2B5EF4-FFF2-40B4-BE49-F238E27FC236}">
                <a16:creationId xmlns:a16="http://schemas.microsoft.com/office/drawing/2014/main" id="{828E47C1-6E62-C753-3055-4986FC7F6B0C}"/>
              </a:ext>
            </a:extLst>
          </p:cNvPr>
          <p:cNvSpPr txBox="1">
            <a:spLocks noChangeArrowheads="1"/>
          </p:cNvSpPr>
          <p:nvPr/>
        </p:nvSpPr>
        <p:spPr bwMode="auto">
          <a:xfrm>
            <a:off x="6269404" y="318938"/>
            <a:ext cx="5498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zh-CN"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rPr>
              <a:t>すべては数字の中に</a:t>
            </a:r>
            <a:endParaRPr kumimoji="0" lang="en-US" altLang="en-US" sz="2000" b="1" i="0" u="none" strike="noStrike" kern="1200" cap="none" spc="0" normalizeH="0" baseline="0" noProof="0" dirty="0">
              <a:ln>
                <a:noFill/>
              </a:ln>
              <a:solidFill>
                <a:prstClr val="white"/>
              </a:solidFill>
              <a:effectLst>
                <a:glow rad="1831274">
                  <a:prstClr val="black">
                    <a:alpha val="25000"/>
                  </a:prstClr>
                </a:glow>
              </a:effectLst>
              <a:uLnTx/>
              <a:uFillTx/>
              <a:latin typeface="Roboto" pitchFamily="2" charset="0"/>
              <a:ea typeface="Roboto" pitchFamily="2" charset="0"/>
              <a:cs typeface="+mn-cs"/>
            </a:endParaRPr>
          </a:p>
        </p:txBody>
      </p:sp>
      <p:sp>
        <p:nvSpPr>
          <p:cNvPr id="3" name="TekstSylinder 15">
            <a:extLst>
              <a:ext uri="{FF2B5EF4-FFF2-40B4-BE49-F238E27FC236}">
                <a16:creationId xmlns:a16="http://schemas.microsoft.com/office/drawing/2014/main" id="{9803558E-5605-0A39-FB83-A86B939D5C99}"/>
              </a:ext>
            </a:extLst>
          </p:cNvPr>
          <p:cNvSpPr txBox="1">
            <a:spLocks noChangeArrowheads="1"/>
          </p:cNvSpPr>
          <p:nvPr/>
        </p:nvSpPr>
        <p:spPr bwMode="auto">
          <a:xfrm>
            <a:off x="424004" y="1334006"/>
            <a:ext cx="114054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0" fontAlgn="base" hangingPunct="0">
              <a:lnSpc>
                <a:spcPct val="100000"/>
              </a:lnSpc>
              <a:spcBef>
                <a:spcPct val="0"/>
              </a:spcBef>
              <a:spcAft>
                <a:spcPct val="0"/>
              </a:spcAft>
              <a:buNone/>
              <a:defRPr/>
            </a:pPr>
            <a:r>
              <a:rPr lang="ja-JP" altLang="zh-CN" sz="4000" b="1" dirty="0">
                <a:latin typeface="Exo" panose="02000503000000000000" pitchFamily="2" charset="77"/>
                <a:ea typeface="Roboto" pitchFamily="2" charset="0"/>
              </a:rPr>
              <a:t>トリプル効果</a:t>
            </a:r>
          </a:p>
          <a:p>
            <a:pPr lvl="0" eaLnBrk="0" fontAlgn="base" hangingPunct="0">
              <a:lnSpc>
                <a:spcPct val="100000"/>
              </a:lnSpc>
              <a:spcBef>
                <a:spcPct val="0"/>
              </a:spcBef>
              <a:spcAft>
                <a:spcPct val="0"/>
              </a:spcAft>
              <a:buNone/>
              <a:defRPr/>
            </a:pPr>
            <a:r>
              <a:rPr lang="zh-CN" altLang="ja-JP" sz="2000" kern="100" dirty="0">
                <a:solidFill>
                  <a:schemeClr val="tx1">
                    <a:lumMod val="50000"/>
                    <a:lumOff val="50000"/>
                  </a:schemeClr>
                </a:solidFill>
                <a:latin typeface="Roboto Light"/>
                <a:ea typeface="Roboto Light"/>
                <a:cs typeface="Times New Roman"/>
              </a:rPr>
              <a:t>当社のトリプル効果モデルは、今日利用できる最も強力な金融ツールの1つです！</a:t>
            </a:r>
            <a:endParaRPr kumimoji="0" lang="en-GB" altLang="en-US" sz="2000" u="none" strike="noStrike" kern="1200" cap="none" normalizeH="0" baseline="0" noProof="0" dirty="0">
              <a:ln>
                <a:noFill/>
              </a:ln>
              <a:solidFill>
                <a:schemeClr val="tx1">
                  <a:lumMod val="50000"/>
                  <a:lumOff val="50000"/>
                </a:schemeClr>
              </a:solidFill>
              <a:effectLst/>
              <a:uLnTx/>
              <a:uFillTx/>
              <a:latin typeface="Roboto Light"/>
              <a:ea typeface="Roboto Light"/>
              <a:cs typeface="Times New Roman"/>
            </a:endParaRPr>
          </a:p>
        </p:txBody>
      </p:sp>
      <p:grpSp>
        <p:nvGrpSpPr>
          <p:cNvPr id="39" name="Group 38">
            <a:extLst>
              <a:ext uri="{FF2B5EF4-FFF2-40B4-BE49-F238E27FC236}">
                <a16:creationId xmlns:a16="http://schemas.microsoft.com/office/drawing/2014/main" id="{6F664D09-8DFC-03F6-E3EE-586354DCA856}"/>
              </a:ext>
            </a:extLst>
          </p:cNvPr>
          <p:cNvGrpSpPr/>
          <p:nvPr/>
        </p:nvGrpSpPr>
        <p:grpSpPr>
          <a:xfrm>
            <a:off x="6863938" y="2690311"/>
            <a:ext cx="5068944" cy="3463700"/>
            <a:chOff x="6600368" y="2510209"/>
            <a:chExt cx="5332514" cy="3643802"/>
          </a:xfrm>
        </p:grpSpPr>
        <p:grpSp>
          <p:nvGrpSpPr>
            <p:cNvPr id="5" name="Group 4">
              <a:extLst>
                <a:ext uri="{FF2B5EF4-FFF2-40B4-BE49-F238E27FC236}">
                  <a16:creationId xmlns:a16="http://schemas.microsoft.com/office/drawing/2014/main" id="{54306E09-9C31-AD69-8825-EC4CE02D506B}"/>
                </a:ext>
              </a:extLst>
            </p:cNvPr>
            <p:cNvGrpSpPr/>
            <p:nvPr/>
          </p:nvGrpSpPr>
          <p:grpSpPr>
            <a:xfrm>
              <a:off x="6600368" y="2510209"/>
              <a:ext cx="1941661" cy="1944576"/>
              <a:chOff x="1031127" y="2638696"/>
              <a:chExt cx="3221690" cy="3226528"/>
            </a:xfrm>
          </p:grpSpPr>
          <p:sp>
            <p:nvSpPr>
              <p:cNvPr id="7" name="Rounded Rectangle 6">
                <a:extLst>
                  <a:ext uri="{FF2B5EF4-FFF2-40B4-BE49-F238E27FC236}">
                    <a16:creationId xmlns:a16="http://schemas.microsoft.com/office/drawing/2014/main" id="{E3947CC3-3913-CD1A-A2DA-C52ED45E8B56}"/>
                  </a:ext>
                </a:extLst>
              </p:cNvPr>
              <p:cNvSpPr/>
              <p:nvPr/>
            </p:nvSpPr>
            <p:spPr>
              <a:xfrm>
                <a:off x="1031127" y="2638696"/>
                <a:ext cx="3210369" cy="3226528"/>
              </a:xfrm>
              <a:prstGeom prst="roundRect">
                <a:avLst>
                  <a:gd name="adj" fmla="val 2757"/>
                </a:avLst>
              </a:prstGeom>
              <a:gradFill flip="none" rotWithShape="1">
                <a:gsLst>
                  <a:gs pos="0">
                    <a:srgbClr val="00B050">
                      <a:alpha val="44005"/>
                    </a:srgbClr>
                  </a:gs>
                  <a:gs pos="74000">
                    <a:schemeClr val="bg1">
                      <a:alpha val="4520"/>
                    </a:schemeClr>
                  </a:gs>
                </a:gsLst>
                <a:path path="circle">
                  <a:fillToRect l="100000" b="100000"/>
                </a:path>
                <a:tileRect t="-100000" r="-100000"/>
              </a:gradFill>
              <a:ln w="31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Sylinder 3">
                <a:extLst>
                  <a:ext uri="{FF2B5EF4-FFF2-40B4-BE49-F238E27FC236}">
                    <a16:creationId xmlns:a16="http://schemas.microsoft.com/office/drawing/2014/main" id="{867F1EDC-BB24-4179-F932-DBB2BB29929B}"/>
                  </a:ext>
                </a:extLst>
              </p:cNvPr>
              <p:cNvSpPr txBox="1"/>
              <p:nvPr/>
            </p:nvSpPr>
            <p:spPr>
              <a:xfrm>
                <a:off x="1042450" y="4328039"/>
                <a:ext cx="3210367" cy="15042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effectLst/>
                    <a:uLnTx/>
                    <a:uFillTx/>
                    <a:latin typeface="Montserrat" pitchFamily="2" charset="77"/>
                    <a:ea typeface="ROBOTO LIGHT" pitchFamily="2" charset="0"/>
                    <a:cs typeface="Roboto" panose="02000000000000000000" pitchFamily="2" charset="0"/>
                  </a:rPr>
                  <a:t>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rPr>
                  <a:t>予想成長率</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rPr>
                  <a:t>3〜5年</a:t>
                </a:r>
              </a:p>
            </p:txBody>
          </p:sp>
          <p:grpSp>
            <p:nvGrpSpPr>
              <p:cNvPr id="9" name="Group 8">
                <a:extLst>
                  <a:ext uri="{FF2B5EF4-FFF2-40B4-BE49-F238E27FC236}">
                    <a16:creationId xmlns:a16="http://schemas.microsoft.com/office/drawing/2014/main" id="{566B0066-9CEB-45D5-F769-B0AE7946D10A}"/>
                  </a:ext>
                </a:extLst>
              </p:cNvPr>
              <p:cNvGrpSpPr/>
              <p:nvPr/>
            </p:nvGrpSpPr>
            <p:grpSpPr>
              <a:xfrm>
                <a:off x="1801209" y="2945083"/>
                <a:ext cx="1670203" cy="1446550"/>
                <a:chOff x="2025208" y="2437125"/>
                <a:chExt cx="1670203" cy="1446550"/>
              </a:xfrm>
            </p:grpSpPr>
            <p:pic>
              <p:nvPicPr>
                <p:cNvPr id="10" name="Picture 9">
                  <a:extLst>
                    <a:ext uri="{FF2B5EF4-FFF2-40B4-BE49-F238E27FC236}">
                      <a16:creationId xmlns:a16="http://schemas.microsoft.com/office/drawing/2014/main" id="{30D4D8EB-74E0-7582-F2C9-2A9B0283CC44}"/>
                    </a:ext>
                  </a:extLst>
                </p:cNvPr>
                <p:cNvPicPr>
                  <a:picLocks noChangeAspect="1"/>
                </p:cNvPicPr>
                <p:nvPr/>
              </p:nvPicPr>
              <p:blipFill>
                <a:blip r:embed="rId4"/>
                <a:stretch>
                  <a:fillRect/>
                </a:stretch>
              </p:blipFill>
              <p:spPr>
                <a:xfrm>
                  <a:off x="2025208" y="2446596"/>
                  <a:ext cx="1263301" cy="1086220"/>
                </a:xfrm>
                <a:prstGeom prst="rect">
                  <a:avLst/>
                </a:prstGeom>
              </p:spPr>
            </p:pic>
            <p:pic>
              <p:nvPicPr>
                <p:cNvPr id="11" name="Picture 2" descr="Stock Market Arrow PNGs for Free Download">
                  <a:extLst>
                    <a:ext uri="{FF2B5EF4-FFF2-40B4-BE49-F238E27FC236}">
                      <a16:creationId xmlns:a16="http://schemas.microsoft.com/office/drawing/2014/main" id="{E3988164-0DA7-3B7D-6C62-2061F0590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861" y="2437125"/>
                  <a:ext cx="1446550" cy="14465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a:extLst>
                <a:ext uri="{FF2B5EF4-FFF2-40B4-BE49-F238E27FC236}">
                  <a16:creationId xmlns:a16="http://schemas.microsoft.com/office/drawing/2014/main" id="{393A0026-080D-0D52-6CA0-C96473EEEDDB}"/>
                </a:ext>
              </a:extLst>
            </p:cNvPr>
            <p:cNvGrpSpPr/>
            <p:nvPr/>
          </p:nvGrpSpPr>
          <p:grpSpPr>
            <a:xfrm>
              <a:off x="8289972" y="3153154"/>
              <a:ext cx="1934838" cy="1944576"/>
              <a:chOff x="4481717" y="2638696"/>
              <a:chExt cx="3210369" cy="3226527"/>
            </a:xfrm>
          </p:grpSpPr>
          <p:sp>
            <p:nvSpPr>
              <p:cNvPr id="13" name="Rounded Rectangle 12">
                <a:extLst>
                  <a:ext uri="{FF2B5EF4-FFF2-40B4-BE49-F238E27FC236}">
                    <a16:creationId xmlns:a16="http://schemas.microsoft.com/office/drawing/2014/main" id="{E6D96416-7D16-54C3-A6D0-CF1CD2C8423E}"/>
                  </a:ext>
                </a:extLst>
              </p:cNvPr>
              <p:cNvSpPr/>
              <p:nvPr/>
            </p:nvSpPr>
            <p:spPr>
              <a:xfrm>
                <a:off x="4481717" y="2638696"/>
                <a:ext cx="3210369" cy="3226527"/>
              </a:xfrm>
              <a:prstGeom prst="roundRect">
                <a:avLst>
                  <a:gd name="adj" fmla="val 2757"/>
                </a:avLst>
              </a:prstGeom>
              <a:gradFill flip="none" rotWithShape="1">
                <a:gsLst>
                  <a:gs pos="0">
                    <a:srgbClr val="FFC000">
                      <a:alpha val="49000"/>
                    </a:srgbClr>
                  </a:gs>
                  <a:gs pos="74000">
                    <a:schemeClr val="bg1">
                      <a:alpha val="4520"/>
                    </a:schemeClr>
                  </a:gs>
                </a:gsLst>
                <a:path path="circle">
                  <a:fillToRect l="100000" b="100000"/>
                </a:path>
                <a:tileRect t="-100000" r="-100000"/>
              </a:gradFill>
              <a:ln w="31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Sylinder 3">
                <a:extLst>
                  <a:ext uri="{FF2B5EF4-FFF2-40B4-BE49-F238E27FC236}">
                    <a16:creationId xmlns:a16="http://schemas.microsoft.com/office/drawing/2014/main" id="{4C93BBC1-FC00-FCEA-D76A-8B9221F786F3}"/>
                  </a:ext>
                </a:extLst>
              </p:cNvPr>
              <p:cNvSpPr txBox="1"/>
              <p:nvPr/>
            </p:nvSpPr>
            <p:spPr>
              <a:xfrm>
                <a:off x="4493038" y="4451148"/>
                <a:ext cx="3199048" cy="1378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effectLst/>
                    <a:uLnTx/>
                    <a:uFillTx/>
                    <a:latin typeface="Montserrat" pitchFamily="2" charset="77"/>
                    <a:ea typeface="ROBOTO LIGHT" pitchFamily="2" charset="0"/>
                    <a:cs typeface="Roboto" panose="02000000000000000000" pitchFamily="2" charset="0"/>
                  </a:rPr>
                  <a:t>資本注入</a:t>
                </a:r>
                <a:endParaRPr kumimoji="0" lang="en-GB" sz="1100" b="0"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rPr>
                  <a:t>PNGVN売上高の25%</a:t>
                </a:r>
              </a:p>
            </p:txBody>
          </p:sp>
          <p:pic>
            <p:nvPicPr>
              <p:cNvPr id="15" name="Picture 14">
                <a:extLst>
                  <a:ext uri="{FF2B5EF4-FFF2-40B4-BE49-F238E27FC236}">
                    <a16:creationId xmlns:a16="http://schemas.microsoft.com/office/drawing/2014/main" id="{23970684-7227-7213-1C3C-B71044D1F6CA}"/>
                  </a:ext>
                </a:extLst>
              </p:cNvPr>
              <p:cNvPicPr>
                <a:picLocks noChangeAspect="1"/>
              </p:cNvPicPr>
              <p:nvPr/>
            </p:nvPicPr>
            <p:blipFill>
              <a:blip r:embed="rId6"/>
              <a:stretch>
                <a:fillRect/>
              </a:stretch>
            </p:blipFill>
            <p:spPr>
              <a:xfrm>
                <a:off x="5300083" y="3002444"/>
                <a:ext cx="1596816" cy="1237563"/>
              </a:xfrm>
              <a:prstGeom prst="rect">
                <a:avLst/>
              </a:prstGeom>
            </p:spPr>
          </p:pic>
        </p:grpSp>
        <p:grpSp>
          <p:nvGrpSpPr>
            <p:cNvPr id="16" name="Group 15">
              <a:extLst>
                <a:ext uri="{FF2B5EF4-FFF2-40B4-BE49-F238E27FC236}">
                  <a16:creationId xmlns:a16="http://schemas.microsoft.com/office/drawing/2014/main" id="{86483B09-524F-4066-9206-7A3DAFB15A2E}"/>
                </a:ext>
              </a:extLst>
            </p:cNvPr>
            <p:cNvGrpSpPr/>
            <p:nvPr/>
          </p:nvGrpSpPr>
          <p:grpSpPr>
            <a:xfrm>
              <a:off x="9985897" y="3820464"/>
              <a:ext cx="1946985" cy="1944576"/>
              <a:chOff x="7924665" y="2638696"/>
              <a:chExt cx="3230524" cy="3226527"/>
            </a:xfrm>
          </p:grpSpPr>
          <p:sp>
            <p:nvSpPr>
              <p:cNvPr id="17" name="Rounded Rectangle 16">
                <a:extLst>
                  <a:ext uri="{FF2B5EF4-FFF2-40B4-BE49-F238E27FC236}">
                    <a16:creationId xmlns:a16="http://schemas.microsoft.com/office/drawing/2014/main" id="{25BCF72D-6648-1B97-9A8C-69F9219DAA37}"/>
                  </a:ext>
                </a:extLst>
              </p:cNvPr>
              <p:cNvSpPr/>
              <p:nvPr/>
            </p:nvSpPr>
            <p:spPr>
              <a:xfrm>
                <a:off x="7924665" y="2638696"/>
                <a:ext cx="3210369" cy="3226527"/>
              </a:xfrm>
              <a:prstGeom prst="roundRect">
                <a:avLst>
                  <a:gd name="adj" fmla="val 2757"/>
                </a:avLst>
              </a:prstGeom>
              <a:gradFill flip="none" rotWithShape="1">
                <a:gsLst>
                  <a:gs pos="0">
                    <a:srgbClr val="DE2352">
                      <a:alpha val="64919"/>
                    </a:srgbClr>
                  </a:gs>
                  <a:gs pos="74000">
                    <a:schemeClr val="bg1">
                      <a:alpha val="4520"/>
                    </a:schemeClr>
                  </a:gs>
                </a:gsLst>
                <a:path path="circle">
                  <a:fillToRect l="100000" b="100000"/>
                </a:path>
                <a:tileRect t="-100000" r="-100000"/>
              </a:gradFill>
              <a:ln w="31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kstSylinder 3">
                <a:extLst>
                  <a:ext uri="{FF2B5EF4-FFF2-40B4-BE49-F238E27FC236}">
                    <a16:creationId xmlns:a16="http://schemas.microsoft.com/office/drawing/2014/main" id="{9CA92991-2293-25AD-1548-16E134F24681}"/>
                  </a:ext>
                </a:extLst>
              </p:cNvPr>
              <p:cNvSpPr txBox="1"/>
              <p:nvPr/>
            </p:nvSpPr>
            <p:spPr>
              <a:xfrm>
                <a:off x="7944820" y="4451147"/>
                <a:ext cx="3210369" cy="1378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effectLst/>
                    <a:uLnTx/>
                    <a:uFillTx/>
                    <a:latin typeface="Montserrat" pitchFamily="2" charset="77"/>
                    <a:ea typeface="ROBOTO LIGHT" pitchFamily="2" charset="0"/>
                    <a:cs typeface="Roboto" panose="02000000000000000000" pitchFamily="2" charset="0"/>
                  </a:rPr>
                  <a:t>配当金</a:t>
                </a:r>
                <a:endParaRPr kumimoji="0" lang="en-GB" sz="1100" b="0"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effectLst/>
                    <a:uLnTx/>
                    <a:uFillTx/>
                    <a:latin typeface="Roboto Light" pitchFamily="2" charset="0"/>
                    <a:ea typeface="Roboto Light" pitchFamily="2" charset="0"/>
                    <a:cs typeface="Roboto" panose="02000000000000000000" pitchFamily="2" charset="0"/>
                  </a:rPr>
                  <a:t>PNGVN売上高の20%</a:t>
                </a:r>
              </a:p>
            </p:txBody>
          </p:sp>
          <p:pic>
            <p:nvPicPr>
              <p:cNvPr id="20" name="Picture 19">
                <a:extLst>
                  <a:ext uri="{FF2B5EF4-FFF2-40B4-BE49-F238E27FC236}">
                    <a16:creationId xmlns:a16="http://schemas.microsoft.com/office/drawing/2014/main" id="{0C565BFC-2D4E-3A33-8331-EE85A92B90D8}"/>
                  </a:ext>
                </a:extLst>
              </p:cNvPr>
              <p:cNvPicPr>
                <a:picLocks noChangeAspect="1"/>
              </p:cNvPicPr>
              <p:nvPr/>
            </p:nvPicPr>
            <p:blipFill>
              <a:blip r:embed="rId7"/>
              <a:stretch>
                <a:fillRect/>
              </a:stretch>
            </p:blipFill>
            <p:spPr>
              <a:xfrm>
                <a:off x="8883333" y="2954554"/>
                <a:ext cx="1333342" cy="1333342"/>
              </a:xfrm>
              <a:prstGeom prst="rect">
                <a:avLst/>
              </a:prstGeom>
            </p:spPr>
          </p:pic>
        </p:grpSp>
        <p:grpSp>
          <p:nvGrpSpPr>
            <p:cNvPr id="33" name="Group 32">
              <a:extLst>
                <a:ext uri="{FF2B5EF4-FFF2-40B4-BE49-F238E27FC236}">
                  <a16:creationId xmlns:a16="http://schemas.microsoft.com/office/drawing/2014/main" id="{070A00C7-FB52-51B1-AE35-F8B74AC54283}"/>
                </a:ext>
              </a:extLst>
            </p:cNvPr>
            <p:cNvGrpSpPr/>
            <p:nvPr/>
          </p:nvGrpSpPr>
          <p:grpSpPr>
            <a:xfrm>
              <a:off x="7064484" y="4387709"/>
              <a:ext cx="2090934" cy="1766302"/>
              <a:chOff x="6944617" y="4346602"/>
              <a:chExt cx="2090934" cy="1766302"/>
            </a:xfrm>
          </p:grpSpPr>
          <p:pic>
            <p:nvPicPr>
              <p:cNvPr id="26" name="Picture 2" descr="Stock Market Arrow PNGs for Free Download">
                <a:extLst>
                  <a:ext uri="{FF2B5EF4-FFF2-40B4-BE49-F238E27FC236}">
                    <a16:creationId xmlns:a16="http://schemas.microsoft.com/office/drawing/2014/main" id="{91B6B379-C0D5-888C-1C80-F3ADD7036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49759" flipH="1">
                <a:off x="6944617" y="4346602"/>
                <a:ext cx="998725" cy="9987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ock Market Arrow PNGs for Free Download">
                <a:extLst>
                  <a:ext uri="{FF2B5EF4-FFF2-40B4-BE49-F238E27FC236}">
                    <a16:creationId xmlns:a16="http://schemas.microsoft.com/office/drawing/2014/main" id="{78FED630-DB17-33E3-CE83-939FDA4893C5}"/>
                  </a:ext>
                </a:extLst>
              </p:cNvPr>
              <p:cNvPicPr>
                <a:picLocks noChangeAspect="1" noChangeArrowheads="1"/>
              </p:cNvPicPr>
              <p:nvPr/>
            </p:nvPicPr>
            <p:blipFill>
              <a:blip r:embed="rId5">
                <a:alphaModFix amt="27000"/>
                <a:extLst>
                  <a:ext uri="{28A0092B-C50C-407E-A947-70E740481C1C}">
                    <a14:useLocalDpi xmlns:a14="http://schemas.microsoft.com/office/drawing/2010/main" val="0"/>
                  </a:ext>
                </a:extLst>
              </a:blip>
              <a:srcRect/>
              <a:stretch>
                <a:fillRect/>
              </a:stretch>
            </p:blipFill>
            <p:spPr bwMode="auto">
              <a:xfrm rot="19584940" flipH="1">
                <a:off x="7097106" y="5063403"/>
                <a:ext cx="693745" cy="6937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cartoon of a penguin wearing a suit and tie  AI-generated content may be incorrect.">
                <a:extLst>
                  <a:ext uri="{FF2B5EF4-FFF2-40B4-BE49-F238E27FC236}">
                    <a16:creationId xmlns:a16="http://schemas.microsoft.com/office/drawing/2014/main" id="{42D4DF2D-FC37-2A12-8259-144DA9761D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06000" flipH="1">
                <a:off x="7491502" y="4887148"/>
                <a:ext cx="1544049" cy="1225756"/>
              </a:xfrm>
              <a:prstGeom prst="rect">
                <a:avLst/>
              </a:prstGeom>
            </p:spPr>
          </p:pic>
          <p:pic>
            <p:nvPicPr>
              <p:cNvPr id="32" name="Picture 2" descr="Stock Market Arrow PNGs for Free Download">
                <a:extLst>
                  <a:ext uri="{FF2B5EF4-FFF2-40B4-BE49-F238E27FC236}">
                    <a16:creationId xmlns:a16="http://schemas.microsoft.com/office/drawing/2014/main" id="{71677A64-93EC-971A-5059-001AD82E43EA}"/>
                  </a:ext>
                </a:extLst>
              </p:cNvPr>
              <p:cNvPicPr>
                <a:picLocks noChangeAspect="1" noChangeArrowheads="1"/>
              </p:cNvPicPr>
              <p:nvPr/>
            </p:nvPicPr>
            <p:blipFill>
              <a:blip r:embed="rId5">
                <a:alphaModFix amt="27000"/>
                <a:extLst>
                  <a:ext uri="{28A0092B-C50C-407E-A947-70E740481C1C}">
                    <a14:useLocalDpi xmlns:a14="http://schemas.microsoft.com/office/drawing/2010/main" val="0"/>
                  </a:ext>
                </a:extLst>
              </a:blip>
              <a:srcRect/>
              <a:stretch>
                <a:fillRect/>
              </a:stretch>
            </p:blipFill>
            <p:spPr bwMode="auto">
              <a:xfrm rot="649850" flipH="1">
                <a:off x="7712191" y="4549362"/>
                <a:ext cx="428034" cy="4280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33">
            <a:extLst>
              <a:ext uri="{FF2B5EF4-FFF2-40B4-BE49-F238E27FC236}">
                <a16:creationId xmlns:a16="http://schemas.microsoft.com/office/drawing/2014/main" id="{6EAF68CF-DF83-CC43-11DE-EFAC0B21B25B}"/>
              </a:ext>
            </a:extLst>
          </p:cNvPr>
          <p:cNvSpPr txBox="1"/>
          <p:nvPr/>
        </p:nvSpPr>
        <p:spPr>
          <a:xfrm>
            <a:off x="419101" y="2575962"/>
            <a:ext cx="6122725" cy="3539430"/>
          </a:xfrm>
          <a:prstGeom prst="rect">
            <a:avLst/>
          </a:prstGeom>
          <a:noFill/>
        </p:spPr>
        <p:txBody>
          <a:bodyPr wrap="square" lIns="91440" tIns="45720" rIns="91440" bIns="45720" rtlCol="0" anchor="t">
            <a:spAutoFit/>
          </a:bodyPr>
          <a:lstStyle/>
          <a:p>
            <a:pPr marL="285750" indent="-285750">
              <a:buFont typeface="Wingdings" pitchFamily="2" charset="2"/>
              <a:buChar char="§"/>
            </a:pPr>
            <a:r>
              <a:rPr lang="ja-JP" altLang="zh-CN" sz="1600" dirty="0">
                <a:latin typeface="Roboto Light"/>
                <a:ea typeface="Roboto Light"/>
                <a:cs typeface="Roboto Light"/>
              </a:rPr>
              <a:t>当社のトークンはブロックチェーン上で安全に保護されており、供給量が固定されているため、トークンの数は決して変わりませんが、資本注入は無期限に継続されます。当社は、当社のトークンとインデックスに24時間365日資本を追加することに尽力していま</a:t>
            </a:r>
            <a:r>
              <a:rPr lang="ja-JP" altLang="zh-CN" sz="1600">
                <a:latin typeface="Roboto Light"/>
                <a:ea typeface="Roboto Light"/>
                <a:cs typeface="Roboto Light"/>
              </a:rPr>
              <a:t>す。</a:t>
            </a:r>
            <a:br>
              <a:rPr lang="nb-NO" altLang="ja-JP" sz="1600" dirty="0">
                <a:latin typeface="Roboto Light"/>
                <a:ea typeface="Roboto Light"/>
                <a:cs typeface="Roboto Light"/>
              </a:rPr>
            </a:br>
            <a:r>
              <a:rPr lang="nb-NO" altLang="ja-JP" sz="800" dirty="0">
                <a:latin typeface="Roboto Light"/>
                <a:ea typeface="Roboto Light"/>
                <a:cs typeface="Roboto Light"/>
              </a:rPr>
              <a:t> </a:t>
            </a:r>
            <a:endParaRPr lang="ja-JP" altLang="zh-CN" sz="800" dirty="0">
              <a:latin typeface="Roboto Light"/>
              <a:ea typeface="Roboto Light"/>
              <a:cs typeface="Roboto Light"/>
            </a:endParaRPr>
          </a:p>
          <a:p>
            <a:pPr marL="285750" indent="-285750">
              <a:buFont typeface="Wingdings" pitchFamily="2" charset="2"/>
              <a:buChar char="§"/>
            </a:pPr>
            <a:r>
              <a:rPr lang="zh-CN" altLang="ja-JP" sz="1600" dirty="0">
                <a:latin typeface="Roboto Light"/>
                <a:ea typeface="Roboto Light"/>
                <a:cs typeface="Roboto Light"/>
              </a:rPr>
              <a:t>この絶え間ない資本の流れと600％の予想成長率の組み合わせにより、当社の複利モデルは爆発的で、今後数年間持続可能です。</a:t>
            </a:r>
            <a:br>
              <a:rPr lang="nb-NO" altLang="zh-CN" sz="1600" dirty="0">
                <a:latin typeface="Roboto Light"/>
                <a:ea typeface="Roboto Light"/>
                <a:cs typeface="Roboto Light"/>
              </a:rPr>
            </a:br>
            <a:r>
              <a:rPr lang="nb-NO" altLang="zh-CN" sz="800" dirty="0">
                <a:latin typeface="Roboto Light"/>
                <a:ea typeface="Roboto Light"/>
                <a:cs typeface="Roboto Light"/>
              </a:rPr>
              <a:t> </a:t>
            </a:r>
            <a:endParaRPr lang="zh-CN" altLang="ja-JP" sz="800" dirty="0">
              <a:latin typeface="Roboto Light"/>
              <a:ea typeface="Roboto Light"/>
              <a:cs typeface="Roboto Light"/>
            </a:endParaRPr>
          </a:p>
          <a:p>
            <a:pPr marL="285750" indent="-285750">
              <a:buFont typeface="Wingdings" pitchFamily="2" charset="2"/>
              <a:buChar char="§"/>
            </a:pPr>
            <a:r>
              <a:rPr lang="ja-JP" altLang="zh-CN" sz="1600" dirty="0">
                <a:latin typeface="Roboto Light"/>
                <a:ea typeface="Roboto Light"/>
                <a:cs typeface="Roboto Light"/>
              </a:rPr>
              <a:t>トリプル効果とは、報酬とポートフォリオ構築を通じて稼ぐほど、PNGVNトークンの価値が高まることを意味しま</a:t>
            </a:r>
            <a:r>
              <a:rPr lang="ja-JP" altLang="zh-CN" sz="1600">
                <a:latin typeface="Roboto Light"/>
                <a:ea typeface="Roboto Light"/>
                <a:cs typeface="Roboto Light"/>
              </a:rPr>
              <a:t>す。</a:t>
            </a:r>
            <a:br>
              <a:rPr lang="nb-NO" altLang="ja-JP" sz="1600" dirty="0">
                <a:latin typeface="Roboto Light"/>
                <a:ea typeface="Roboto Light"/>
                <a:cs typeface="Roboto Light"/>
              </a:rPr>
            </a:br>
            <a:r>
              <a:rPr lang="nb-NO" altLang="ja-JP" sz="800" dirty="0">
                <a:latin typeface="Roboto Light"/>
                <a:ea typeface="Roboto Light"/>
                <a:cs typeface="Roboto Light"/>
              </a:rPr>
              <a:t> </a:t>
            </a:r>
            <a:endParaRPr lang="ja-JP" altLang="zh-CN" sz="800" dirty="0">
              <a:latin typeface="Roboto Light"/>
              <a:ea typeface="Roboto Light"/>
              <a:cs typeface="Roboto Light"/>
            </a:endParaRPr>
          </a:p>
          <a:p>
            <a:pPr marL="285750" indent="-285750">
              <a:buFont typeface="Wingdings" pitchFamily="2" charset="2"/>
              <a:buChar char="§"/>
            </a:pPr>
            <a:r>
              <a:rPr lang="ja-JP" altLang="zh-CN" sz="1600" dirty="0">
                <a:latin typeface="Roboto Light" pitchFamily="2" charset="0"/>
                <a:ea typeface="Roboto Light" pitchFamily="2" charset="0"/>
              </a:rPr>
              <a:t>これにより、四半期ごとの多額の配当につながり、当社のコミュニティに富と機会の強力なサイクルが生まれます！</a:t>
            </a:r>
          </a:p>
        </p:txBody>
      </p:sp>
      <p:sp>
        <p:nvSpPr>
          <p:cNvPr id="35" name="Oval 34">
            <a:extLst>
              <a:ext uri="{FF2B5EF4-FFF2-40B4-BE49-F238E27FC236}">
                <a16:creationId xmlns:a16="http://schemas.microsoft.com/office/drawing/2014/main" id="{3994A2E4-CC37-4E0A-A712-4BDC7B578985}"/>
              </a:ext>
            </a:extLst>
          </p:cNvPr>
          <p:cNvSpPr/>
          <p:nvPr/>
        </p:nvSpPr>
        <p:spPr>
          <a:xfrm>
            <a:off x="169155" y="6602501"/>
            <a:ext cx="134674" cy="13467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4ADD18BE-55F1-3AB0-B904-2A437180F2A3}"/>
              </a:ext>
            </a:extLst>
          </p:cNvPr>
          <p:cNvSpPr/>
          <p:nvPr/>
        </p:nvSpPr>
        <p:spPr>
          <a:xfrm>
            <a:off x="351764" y="6603632"/>
            <a:ext cx="134674" cy="13467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BC56533-2EAC-645A-9809-CAA745110A0A}"/>
              </a:ext>
            </a:extLst>
          </p:cNvPr>
          <p:cNvSpPr/>
          <p:nvPr/>
        </p:nvSpPr>
        <p:spPr>
          <a:xfrm>
            <a:off x="534372" y="6602501"/>
            <a:ext cx="134674" cy="134674"/>
          </a:xfrm>
          <a:prstGeom prst="ellipse">
            <a:avLst/>
          </a:prstGeom>
          <a:solidFill>
            <a:srgbClr val="DE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476C372-6F6C-DA8D-D70D-B6602C45BC1E}"/>
              </a:ext>
            </a:extLst>
          </p:cNvPr>
          <p:cNvSpPr/>
          <p:nvPr/>
        </p:nvSpPr>
        <p:spPr>
          <a:xfrm>
            <a:off x="716980" y="6602501"/>
            <a:ext cx="134674" cy="13467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650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12699</TotalTime>
  <Words>3706</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vt:i4>
      </vt:variant>
    </vt:vector>
  </HeadingPairs>
  <TitlesOfParts>
    <vt:vector size="30" baseType="lpstr">
      <vt:lpstr>Aptos</vt:lpstr>
      <vt:lpstr>Aptos Display</vt:lpstr>
      <vt:lpstr>Arial</vt:lpstr>
      <vt:lpstr>Calibri</vt:lpstr>
      <vt:lpstr>Calibri Light</vt:lpstr>
      <vt:lpstr>Exo</vt:lpstr>
      <vt:lpstr>Exo Light</vt:lpstr>
      <vt:lpstr>Google Sans</vt:lpstr>
      <vt:lpstr>Inter</vt:lpstr>
      <vt:lpstr>Montserrat</vt:lpstr>
      <vt:lpstr>Roboto</vt:lpstr>
      <vt:lpstr>Roboto Condensed Light</vt:lpstr>
      <vt:lpstr>Roboto Light</vt:lpstr>
      <vt:lpstr>Roboto Medium</vt:lpstr>
      <vt:lpstr>Roboto Thin</vt:lpstr>
      <vt:lpstr>Wingdings</vt:lpstr>
      <vt:lpstr>1_Office-tema</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 Berntsen</dc:creator>
  <cp:lastModifiedBy>Tony Berntsen</cp:lastModifiedBy>
  <cp:revision>151</cp:revision>
  <dcterms:created xsi:type="dcterms:W3CDTF">2025-04-14T15:21:13Z</dcterms:created>
  <dcterms:modified xsi:type="dcterms:W3CDTF">2025-05-17T03:20:15Z</dcterms:modified>
</cp:coreProperties>
</file>